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sldIdLst>
    <p:sldId id="262" r:id="rId5"/>
    <p:sldId id="259" r:id="rId6"/>
    <p:sldId id="263" r:id="rId7"/>
    <p:sldId id="264" r:id="rId8"/>
    <p:sldId id="260" r:id="rId9"/>
    <p:sldId id="265" r:id="rId10"/>
    <p:sldId id="267" r:id="rId11"/>
    <p:sldId id="270" r:id="rId12"/>
    <p:sldId id="271" r:id="rId13"/>
    <p:sldId id="268" r:id="rId14"/>
  </p:sldIdLst>
  <p:sldSz cx="9144000" cy="5143500" type="screen16x9"/>
  <p:notesSz cx="6797675" cy="9926638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хайлов Константин Владимирович" initials="МК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1" autoAdjust="0"/>
  </p:normalViewPr>
  <p:slideViewPr>
    <p:cSldViewPr snapToGrid="0" snapToObjects="1">
      <p:cViewPr varScale="1">
        <p:scale>
          <a:sx n="145" d="100"/>
          <a:sy n="145" d="100"/>
        </p:scale>
        <p:origin x="-65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D8A16-5D52-42A3-8E7E-411AD6AE637C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3DD5533-80D0-4B7C-9025-1C5C880C873A}">
      <dgm:prSet phldrT="[Текст]" custT="1"/>
      <dgm:spPr/>
      <dgm:t>
        <a:bodyPr/>
        <a:lstStyle/>
        <a:p>
          <a:r>
            <a:rPr lang="ru-RU" sz="1100" dirty="0" smtClean="0"/>
            <a:t>Хватит ли у Фонда ликвидных активов на выплату пенсий в момент </a:t>
          </a:r>
          <a:r>
            <a:rPr lang="en-US" sz="1100" dirty="0" smtClean="0"/>
            <a:t>t</a:t>
          </a:r>
          <a:r>
            <a:rPr lang="ru-RU" sz="1100" dirty="0" smtClean="0"/>
            <a:t> (каждый квартал прогнозируемого периода)</a:t>
          </a:r>
          <a:r>
            <a:rPr lang="en-US" sz="1100" dirty="0" smtClean="0"/>
            <a:t>?</a:t>
          </a:r>
          <a:endParaRPr lang="ru-RU" sz="1100" dirty="0"/>
        </a:p>
      </dgm:t>
    </dgm:pt>
    <dgm:pt modelId="{A058EFE7-B02D-4CAF-A72C-A7C17FBC5768}" type="parTrans" cxnId="{1F1BF86E-92D6-4E82-9793-DAEDD0157872}">
      <dgm:prSet/>
      <dgm:spPr/>
      <dgm:t>
        <a:bodyPr/>
        <a:lstStyle/>
        <a:p>
          <a:endParaRPr lang="ru-RU"/>
        </a:p>
      </dgm:t>
    </dgm:pt>
    <dgm:pt modelId="{DBB335A5-117E-464D-927D-DC2265EAC35F}" type="sibTrans" cxnId="{1F1BF86E-92D6-4E82-9793-DAEDD0157872}">
      <dgm:prSet/>
      <dgm:spPr/>
      <dgm:t>
        <a:bodyPr/>
        <a:lstStyle/>
        <a:p>
          <a:endParaRPr lang="ru-RU"/>
        </a:p>
      </dgm:t>
    </dgm:pt>
    <dgm:pt modelId="{45A4B3A1-2D96-4B51-BB8D-3A7EAD571541}">
      <dgm:prSet phldrT="[Текст]" custT="1"/>
      <dgm:spPr/>
      <dgm:t>
        <a:bodyPr/>
        <a:lstStyle/>
        <a:p>
          <a:r>
            <a:rPr lang="ru-RU" sz="1100" dirty="0" smtClean="0"/>
            <a:t>Хватит ли у Фонда ликвидных активов на передачу средств ПН/ПР в другие фонды, в случае реализации права застрахованного лица на переход в другой НПФ/ПФР, в случае перехода участника/вкладчика в другой НПФ</a:t>
          </a:r>
          <a:r>
            <a:rPr lang="en-US" sz="1100" dirty="0" smtClean="0"/>
            <a:t>?</a:t>
          </a:r>
          <a:endParaRPr lang="ru-RU" sz="1100" dirty="0"/>
        </a:p>
      </dgm:t>
    </dgm:pt>
    <dgm:pt modelId="{44F60BD5-2D4C-4D23-B9A9-14D0607FADB4}" type="parTrans" cxnId="{0B111F71-D084-43D5-AAE8-2301BBE5FB62}">
      <dgm:prSet/>
      <dgm:spPr/>
      <dgm:t>
        <a:bodyPr/>
        <a:lstStyle/>
        <a:p>
          <a:endParaRPr lang="ru-RU"/>
        </a:p>
      </dgm:t>
    </dgm:pt>
    <dgm:pt modelId="{DF9233C5-F772-482B-8E24-1B778D478DB6}" type="sibTrans" cxnId="{0B111F71-D084-43D5-AAE8-2301BBE5FB62}">
      <dgm:prSet/>
      <dgm:spPr/>
      <dgm:t>
        <a:bodyPr/>
        <a:lstStyle/>
        <a:p>
          <a:endParaRPr lang="ru-RU"/>
        </a:p>
      </dgm:t>
    </dgm:pt>
    <dgm:pt modelId="{8B6F8451-A4F1-4A64-8E52-E68BE5EF7190}">
      <dgm:prSet phldrT="[Текст]" custT="1"/>
      <dgm:spPr/>
      <dgm:t>
        <a:bodyPr/>
        <a:lstStyle/>
        <a:p>
          <a:r>
            <a:rPr lang="ru-RU" sz="1100" dirty="0" smtClean="0">
              <a:solidFill>
                <a:srgbClr val="FF0000"/>
              </a:solidFill>
            </a:rPr>
            <a:t>Хватит ли у Фонда средств РОПС и ликвидных собственных средств на покрытие убытков в моменты фиксации результатов инвестирования на пятилетнем горизонте инвестирования</a:t>
          </a:r>
          <a:r>
            <a:rPr lang="en-US" sz="1100" dirty="0" smtClean="0">
              <a:solidFill>
                <a:srgbClr val="FF0000"/>
              </a:solidFill>
            </a:rPr>
            <a:t>?</a:t>
          </a:r>
          <a:endParaRPr lang="ru-RU" sz="1100" dirty="0">
            <a:solidFill>
              <a:srgbClr val="FF0000"/>
            </a:solidFill>
          </a:endParaRPr>
        </a:p>
      </dgm:t>
    </dgm:pt>
    <dgm:pt modelId="{39C2A0F2-02B1-4359-A728-1CDEA9DB728B}" type="parTrans" cxnId="{CB130BC5-8FD4-438E-BACD-62181C6A8ADA}">
      <dgm:prSet/>
      <dgm:spPr/>
      <dgm:t>
        <a:bodyPr/>
        <a:lstStyle/>
        <a:p>
          <a:endParaRPr lang="ru-RU"/>
        </a:p>
      </dgm:t>
    </dgm:pt>
    <dgm:pt modelId="{58D0808D-904D-4404-9021-47F6B445CB4C}" type="sibTrans" cxnId="{CB130BC5-8FD4-438E-BACD-62181C6A8ADA}">
      <dgm:prSet/>
      <dgm:spPr/>
      <dgm:t>
        <a:bodyPr/>
        <a:lstStyle/>
        <a:p>
          <a:endParaRPr lang="ru-RU"/>
        </a:p>
      </dgm:t>
    </dgm:pt>
    <dgm:pt modelId="{65B85EEB-E572-4795-9B7C-957B09C9F564}" type="pres">
      <dgm:prSet presAssocID="{602D8A16-5D52-42A3-8E7E-411AD6AE63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2EC6BC-864E-4829-BB90-F2EA24DEAC0B}" type="pres">
      <dgm:prSet presAssocID="{43DD5533-80D0-4B7C-9025-1C5C880C873A}" presName="parentLin" presStyleCnt="0"/>
      <dgm:spPr/>
    </dgm:pt>
    <dgm:pt modelId="{6FD71040-E37C-45A2-9327-2FDD2B3AF43D}" type="pres">
      <dgm:prSet presAssocID="{43DD5533-80D0-4B7C-9025-1C5C880C873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B41BE19-EF67-44C9-BC3B-A905E25E7EF4}" type="pres">
      <dgm:prSet presAssocID="{43DD5533-80D0-4B7C-9025-1C5C880C873A}" presName="parentText" presStyleLbl="node1" presStyleIdx="0" presStyleCnt="3" custScaleX="122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AE038-1B63-4C23-A067-98A5717097C2}" type="pres">
      <dgm:prSet presAssocID="{43DD5533-80D0-4B7C-9025-1C5C880C873A}" presName="negativeSpace" presStyleCnt="0"/>
      <dgm:spPr/>
    </dgm:pt>
    <dgm:pt modelId="{0963A441-85EB-498F-B92C-158372CE7049}" type="pres">
      <dgm:prSet presAssocID="{43DD5533-80D0-4B7C-9025-1C5C880C873A}" presName="childText" presStyleLbl="conFgAcc1" presStyleIdx="0" presStyleCnt="3">
        <dgm:presLayoutVars>
          <dgm:bulletEnabled val="1"/>
        </dgm:presLayoutVars>
      </dgm:prSet>
      <dgm:spPr/>
    </dgm:pt>
    <dgm:pt modelId="{60F50C9A-AD8E-42A2-B6CE-84B21CFE7BED}" type="pres">
      <dgm:prSet presAssocID="{DBB335A5-117E-464D-927D-DC2265EAC35F}" presName="spaceBetweenRectangles" presStyleCnt="0"/>
      <dgm:spPr/>
    </dgm:pt>
    <dgm:pt modelId="{92C1F9EF-A3B2-4876-9A80-0FF26CC3647E}" type="pres">
      <dgm:prSet presAssocID="{45A4B3A1-2D96-4B51-BB8D-3A7EAD571541}" presName="parentLin" presStyleCnt="0"/>
      <dgm:spPr/>
    </dgm:pt>
    <dgm:pt modelId="{B41C3301-F8E0-490B-A09E-45565CF2DEA8}" type="pres">
      <dgm:prSet presAssocID="{45A4B3A1-2D96-4B51-BB8D-3A7EAD57154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C63EAFF-A194-4581-9123-FED38AA0692B}" type="pres">
      <dgm:prSet presAssocID="{45A4B3A1-2D96-4B51-BB8D-3A7EAD571541}" presName="parentText" presStyleLbl="node1" presStyleIdx="1" presStyleCnt="3" custScaleX="122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289FC-8A6C-45E5-ABE5-12350089EAE6}" type="pres">
      <dgm:prSet presAssocID="{45A4B3A1-2D96-4B51-BB8D-3A7EAD571541}" presName="negativeSpace" presStyleCnt="0"/>
      <dgm:spPr/>
    </dgm:pt>
    <dgm:pt modelId="{3F730FDD-CDA0-4EF9-8DC2-C8370DF29442}" type="pres">
      <dgm:prSet presAssocID="{45A4B3A1-2D96-4B51-BB8D-3A7EAD571541}" presName="childText" presStyleLbl="conFgAcc1" presStyleIdx="1" presStyleCnt="3">
        <dgm:presLayoutVars>
          <dgm:bulletEnabled val="1"/>
        </dgm:presLayoutVars>
      </dgm:prSet>
      <dgm:spPr/>
    </dgm:pt>
    <dgm:pt modelId="{E5D79E62-0565-4CC2-B45A-C5665A872ED6}" type="pres">
      <dgm:prSet presAssocID="{DF9233C5-F772-482B-8E24-1B778D478DB6}" presName="spaceBetweenRectangles" presStyleCnt="0"/>
      <dgm:spPr/>
    </dgm:pt>
    <dgm:pt modelId="{87C7A248-40B9-478C-A566-4ADCE582478C}" type="pres">
      <dgm:prSet presAssocID="{8B6F8451-A4F1-4A64-8E52-E68BE5EF7190}" presName="parentLin" presStyleCnt="0"/>
      <dgm:spPr/>
    </dgm:pt>
    <dgm:pt modelId="{0693516B-89F3-4F3B-A31E-B4FF623D03FE}" type="pres">
      <dgm:prSet presAssocID="{8B6F8451-A4F1-4A64-8E52-E68BE5EF719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B18EDF5-55FF-4010-ADB7-5D0F23EFABCB}" type="pres">
      <dgm:prSet presAssocID="{8B6F8451-A4F1-4A64-8E52-E68BE5EF7190}" presName="parentText" presStyleLbl="node1" presStyleIdx="2" presStyleCnt="3" custScaleX="1223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C69C6-2A1B-439F-88FA-4D3E90190236}" type="pres">
      <dgm:prSet presAssocID="{8B6F8451-A4F1-4A64-8E52-E68BE5EF7190}" presName="negativeSpace" presStyleCnt="0"/>
      <dgm:spPr/>
    </dgm:pt>
    <dgm:pt modelId="{827F77D9-2CE6-424A-A798-8410FCA92AA1}" type="pres">
      <dgm:prSet presAssocID="{8B6F8451-A4F1-4A64-8E52-E68BE5EF71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C055A4-8104-4005-A1C1-EDB7A8219F67}" type="presOf" srcId="{43DD5533-80D0-4B7C-9025-1C5C880C873A}" destId="{AB41BE19-EF67-44C9-BC3B-A905E25E7EF4}" srcOrd="1" destOrd="0" presId="urn:microsoft.com/office/officeart/2005/8/layout/list1"/>
    <dgm:cxn modelId="{CB130BC5-8FD4-438E-BACD-62181C6A8ADA}" srcId="{602D8A16-5D52-42A3-8E7E-411AD6AE637C}" destId="{8B6F8451-A4F1-4A64-8E52-E68BE5EF7190}" srcOrd="2" destOrd="0" parTransId="{39C2A0F2-02B1-4359-A728-1CDEA9DB728B}" sibTransId="{58D0808D-904D-4404-9021-47F6B445CB4C}"/>
    <dgm:cxn modelId="{F3275199-9035-421B-9CEC-DC4940206355}" type="presOf" srcId="{8B6F8451-A4F1-4A64-8E52-E68BE5EF7190}" destId="{0693516B-89F3-4F3B-A31E-B4FF623D03FE}" srcOrd="0" destOrd="0" presId="urn:microsoft.com/office/officeart/2005/8/layout/list1"/>
    <dgm:cxn modelId="{62C1C144-2A50-4E2C-A34F-48ED2BA5C2BD}" type="presOf" srcId="{45A4B3A1-2D96-4B51-BB8D-3A7EAD571541}" destId="{B41C3301-F8E0-490B-A09E-45565CF2DEA8}" srcOrd="0" destOrd="0" presId="urn:microsoft.com/office/officeart/2005/8/layout/list1"/>
    <dgm:cxn modelId="{47251DC6-7B62-4086-9E3B-2F0C5D566BF8}" type="presOf" srcId="{8B6F8451-A4F1-4A64-8E52-E68BE5EF7190}" destId="{BB18EDF5-55FF-4010-ADB7-5D0F23EFABCB}" srcOrd="1" destOrd="0" presId="urn:microsoft.com/office/officeart/2005/8/layout/list1"/>
    <dgm:cxn modelId="{A6C71073-3124-4C1D-B218-5FEE4F9CB58F}" type="presOf" srcId="{43DD5533-80D0-4B7C-9025-1C5C880C873A}" destId="{6FD71040-E37C-45A2-9327-2FDD2B3AF43D}" srcOrd="0" destOrd="0" presId="urn:microsoft.com/office/officeart/2005/8/layout/list1"/>
    <dgm:cxn modelId="{46CF115F-F118-4440-B146-341A5488205A}" type="presOf" srcId="{602D8A16-5D52-42A3-8E7E-411AD6AE637C}" destId="{65B85EEB-E572-4795-9B7C-957B09C9F564}" srcOrd="0" destOrd="0" presId="urn:microsoft.com/office/officeart/2005/8/layout/list1"/>
    <dgm:cxn modelId="{2A52B4E2-B875-4CA9-A6F4-9D855C2AF571}" type="presOf" srcId="{45A4B3A1-2D96-4B51-BB8D-3A7EAD571541}" destId="{AC63EAFF-A194-4581-9123-FED38AA0692B}" srcOrd="1" destOrd="0" presId="urn:microsoft.com/office/officeart/2005/8/layout/list1"/>
    <dgm:cxn modelId="{0B111F71-D084-43D5-AAE8-2301BBE5FB62}" srcId="{602D8A16-5D52-42A3-8E7E-411AD6AE637C}" destId="{45A4B3A1-2D96-4B51-BB8D-3A7EAD571541}" srcOrd="1" destOrd="0" parTransId="{44F60BD5-2D4C-4D23-B9A9-14D0607FADB4}" sibTransId="{DF9233C5-F772-482B-8E24-1B778D478DB6}"/>
    <dgm:cxn modelId="{1F1BF86E-92D6-4E82-9793-DAEDD0157872}" srcId="{602D8A16-5D52-42A3-8E7E-411AD6AE637C}" destId="{43DD5533-80D0-4B7C-9025-1C5C880C873A}" srcOrd="0" destOrd="0" parTransId="{A058EFE7-B02D-4CAF-A72C-A7C17FBC5768}" sibTransId="{DBB335A5-117E-464D-927D-DC2265EAC35F}"/>
    <dgm:cxn modelId="{219876AA-A23E-43A2-B5CD-016D3E366822}" type="presParOf" srcId="{65B85EEB-E572-4795-9B7C-957B09C9F564}" destId="{252EC6BC-864E-4829-BB90-F2EA24DEAC0B}" srcOrd="0" destOrd="0" presId="urn:microsoft.com/office/officeart/2005/8/layout/list1"/>
    <dgm:cxn modelId="{40C002F9-BD02-4DB0-824B-53BA79C19BA8}" type="presParOf" srcId="{252EC6BC-864E-4829-BB90-F2EA24DEAC0B}" destId="{6FD71040-E37C-45A2-9327-2FDD2B3AF43D}" srcOrd="0" destOrd="0" presId="urn:microsoft.com/office/officeart/2005/8/layout/list1"/>
    <dgm:cxn modelId="{C2DB164C-FD85-4F46-955C-FAE3929219C7}" type="presParOf" srcId="{252EC6BC-864E-4829-BB90-F2EA24DEAC0B}" destId="{AB41BE19-EF67-44C9-BC3B-A905E25E7EF4}" srcOrd="1" destOrd="0" presId="urn:microsoft.com/office/officeart/2005/8/layout/list1"/>
    <dgm:cxn modelId="{DD9DA8DF-C5CF-4179-BA40-A06B28FF6B27}" type="presParOf" srcId="{65B85EEB-E572-4795-9B7C-957B09C9F564}" destId="{32BAE038-1B63-4C23-A067-98A5717097C2}" srcOrd="1" destOrd="0" presId="urn:microsoft.com/office/officeart/2005/8/layout/list1"/>
    <dgm:cxn modelId="{39401C3A-2B3F-4EBB-85C3-CFF5CD81F774}" type="presParOf" srcId="{65B85EEB-E572-4795-9B7C-957B09C9F564}" destId="{0963A441-85EB-498F-B92C-158372CE7049}" srcOrd="2" destOrd="0" presId="urn:microsoft.com/office/officeart/2005/8/layout/list1"/>
    <dgm:cxn modelId="{37B71807-7FEF-411C-A200-E29186606BD7}" type="presParOf" srcId="{65B85EEB-E572-4795-9B7C-957B09C9F564}" destId="{60F50C9A-AD8E-42A2-B6CE-84B21CFE7BED}" srcOrd="3" destOrd="0" presId="urn:microsoft.com/office/officeart/2005/8/layout/list1"/>
    <dgm:cxn modelId="{4D24BC5F-64DC-4C20-8C23-692FF0D883C8}" type="presParOf" srcId="{65B85EEB-E572-4795-9B7C-957B09C9F564}" destId="{92C1F9EF-A3B2-4876-9A80-0FF26CC3647E}" srcOrd="4" destOrd="0" presId="urn:microsoft.com/office/officeart/2005/8/layout/list1"/>
    <dgm:cxn modelId="{E66493DC-4720-4507-B4A3-E41EDA959FF9}" type="presParOf" srcId="{92C1F9EF-A3B2-4876-9A80-0FF26CC3647E}" destId="{B41C3301-F8E0-490B-A09E-45565CF2DEA8}" srcOrd="0" destOrd="0" presId="urn:microsoft.com/office/officeart/2005/8/layout/list1"/>
    <dgm:cxn modelId="{E6159F7A-871A-4AAF-8D77-4E22F93D80FD}" type="presParOf" srcId="{92C1F9EF-A3B2-4876-9A80-0FF26CC3647E}" destId="{AC63EAFF-A194-4581-9123-FED38AA0692B}" srcOrd="1" destOrd="0" presId="urn:microsoft.com/office/officeart/2005/8/layout/list1"/>
    <dgm:cxn modelId="{58FA803D-223E-442C-B69F-C3960890650F}" type="presParOf" srcId="{65B85EEB-E572-4795-9B7C-957B09C9F564}" destId="{68E289FC-8A6C-45E5-ABE5-12350089EAE6}" srcOrd="5" destOrd="0" presId="urn:microsoft.com/office/officeart/2005/8/layout/list1"/>
    <dgm:cxn modelId="{80A37102-3DA9-4E8B-A4FC-7C877E17786E}" type="presParOf" srcId="{65B85EEB-E572-4795-9B7C-957B09C9F564}" destId="{3F730FDD-CDA0-4EF9-8DC2-C8370DF29442}" srcOrd="6" destOrd="0" presId="urn:microsoft.com/office/officeart/2005/8/layout/list1"/>
    <dgm:cxn modelId="{89EEED60-68CA-4116-B062-C2DD57C353E4}" type="presParOf" srcId="{65B85EEB-E572-4795-9B7C-957B09C9F564}" destId="{E5D79E62-0565-4CC2-B45A-C5665A872ED6}" srcOrd="7" destOrd="0" presId="urn:microsoft.com/office/officeart/2005/8/layout/list1"/>
    <dgm:cxn modelId="{E70CB851-C0F2-44E6-91FB-7922483714D6}" type="presParOf" srcId="{65B85EEB-E572-4795-9B7C-957B09C9F564}" destId="{87C7A248-40B9-478C-A566-4ADCE582478C}" srcOrd="8" destOrd="0" presId="urn:microsoft.com/office/officeart/2005/8/layout/list1"/>
    <dgm:cxn modelId="{E94D949D-8BEE-4FA0-9732-5EE6F25547DD}" type="presParOf" srcId="{87C7A248-40B9-478C-A566-4ADCE582478C}" destId="{0693516B-89F3-4F3B-A31E-B4FF623D03FE}" srcOrd="0" destOrd="0" presId="urn:microsoft.com/office/officeart/2005/8/layout/list1"/>
    <dgm:cxn modelId="{8420F210-F6AD-42AF-8063-D14012585579}" type="presParOf" srcId="{87C7A248-40B9-478C-A566-4ADCE582478C}" destId="{BB18EDF5-55FF-4010-ADB7-5D0F23EFABCB}" srcOrd="1" destOrd="0" presId="urn:microsoft.com/office/officeart/2005/8/layout/list1"/>
    <dgm:cxn modelId="{BEB14917-0C3E-4AD3-B52A-28C29C9C6952}" type="presParOf" srcId="{65B85EEB-E572-4795-9B7C-957B09C9F564}" destId="{365C69C6-2A1B-439F-88FA-4D3E90190236}" srcOrd="9" destOrd="0" presId="urn:microsoft.com/office/officeart/2005/8/layout/list1"/>
    <dgm:cxn modelId="{D3178C34-2DC3-4F26-B622-37E347F2EC6B}" type="presParOf" srcId="{65B85EEB-E572-4795-9B7C-957B09C9F564}" destId="{827F77D9-2CE6-424A-A798-8410FCA92AA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8328C-0141-4816-B894-70492318C33E}" type="doc">
      <dgm:prSet loTypeId="urn:microsoft.com/office/officeart/2005/8/layout/chevron2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714C5BE2-E5DD-4934-9020-D724527A71DC}">
      <dgm:prSet phldrT="[Текст]" custT="1"/>
      <dgm:spPr/>
      <dgm:t>
        <a:bodyPr/>
        <a:lstStyle/>
        <a:p>
          <a:r>
            <a:rPr lang="ru-RU" sz="1100" dirty="0" smtClean="0"/>
            <a:t>1</a:t>
          </a:r>
          <a:endParaRPr lang="ru-RU" sz="1100" dirty="0"/>
        </a:p>
      </dgm:t>
    </dgm:pt>
    <dgm:pt modelId="{BFC4757C-089F-49FA-B533-040EDC204C75}" type="parTrans" cxnId="{D6463007-E8EA-4760-BE3F-F3686641D47A}">
      <dgm:prSet/>
      <dgm:spPr/>
      <dgm:t>
        <a:bodyPr/>
        <a:lstStyle/>
        <a:p>
          <a:endParaRPr lang="ru-RU"/>
        </a:p>
      </dgm:t>
    </dgm:pt>
    <dgm:pt modelId="{8C573611-41F8-44EC-9706-FE8FDBB79BA4}" type="sibTrans" cxnId="{D6463007-E8EA-4760-BE3F-F3686641D47A}">
      <dgm:prSet/>
      <dgm:spPr/>
      <dgm:t>
        <a:bodyPr/>
        <a:lstStyle/>
        <a:p>
          <a:endParaRPr lang="ru-RU"/>
        </a:p>
      </dgm:t>
    </dgm:pt>
    <dgm:pt modelId="{68A3B71A-14CA-4E5E-AC38-83F010C438A9}">
      <dgm:prSet phldrT="[Текст]" custT="1"/>
      <dgm:spPr/>
      <dgm:t>
        <a:bodyPr/>
        <a:lstStyle/>
        <a:p>
          <a:r>
            <a:rPr lang="ru-RU" sz="1100" dirty="0" smtClean="0"/>
            <a:t>Прогнозы денежных потоков строятся в разбивке по классам активов (поступления от погашения облигаций, купонов, процентов</a:t>
          </a:r>
          <a:r>
            <a:rPr lang="en-US" sz="1100" dirty="0" smtClean="0"/>
            <a:t>, </a:t>
          </a:r>
          <a:r>
            <a:rPr lang="ru-RU" sz="1100" dirty="0" smtClean="0"/>
            <a:t>погашение по оферте, выплаты дивидендов) отдельно по НПО, ОПС и собственным средствам (СС) на 3 года (ежеквартально). РОПС и страховой резерв фонда рассматриваются как отдельная часть ПН/ПР соответственно, т.е. портфели ПН и ПР рассматриваются без этих резервов;</a:t>
          </a:r>
          <a:endParaRPr lang="ru-RU" sz="1100" dirty="0"/>
        </a:p>
      </dgm:t>
    </dgm:pt>
    <dgm:pt modelId="{A80546E3-AC37-46EE-BA07-43AAA7C5E3B5}" type="parTrans" cxnId="{B58A654E-6F59-43D1-AE84-4460172E282F}">
      <dgm:prSet/>
      <dgm:spPr/>
      <dgm:t>
        <a:bodyPr/>
        <a:lstStyle/>
        <a:p>
          <a:endParaRPr lang="ru-RU"/>
        </a:p>
      </dgm:t>
    </dgm:pt>
    <dgm:pt modelId="{D380B175-AAB1-4FEE-97F9-BF28F96A86F0}" type="sibTrans" cxnId="{B58A654E-6F59-43D1-AE84-4460172E282F}">
      <dgm:prSet/>
      <dgm:spPr/>
      <dgm:t>
        <a:bodyPr/>
        <a:lstStyle/>
        <a:p>
          <a:endParaRPr lang="ru-RU"/>
        </a:p>
      </dgm:t>
    </dgm:pt>
    <dgm:pt modelId="{547E3C46-C846-40FB-A6BB-A1CFB5B948D6}">
      <dgm:prSet phldrT="[Текст]" custT="1"/>
      <dgm:spPr/>
      <dgm:t>
        <a:bodyPr/>
        <a:lstStyle/>
        <a:p>
          <a:r>
            <a:rPr lang="ru-RU" sz="1100" dirty="0" smtClean="0"/>
            <a:t>Прогноз денежных потоков по обязательствам строится в разбивке по видам обязательств отдельно по НПО, ОПС, СС на 3 года (ежеквартально)</a:t>
          </a:r>
          <a:r>
            <a:rPr lang="en-US" sz="1100" dirty="0" smtClean="0"/>
            <a:t>;</a:t>
          </a:r>
          <a:endParaRPr lang="ru-RU" sz="1100" dirty="0"/>
        </a:p>
      </dgm:t>
    </dgm:pt>
    <dgm:pt modelId="{7958C423-0553-4EB7-82D4-A621C7723838}" type="parTrans" cxnId="{B1BEBB91-1D73-4B48-B09C-C6DEA761DFE7}">
      <dgm:prSet/>
      <dgm:spPr/>
      <dgm:t>
        <a:bodyPr/>
        <a:lstStyle/>
        <a:p>
          <a:endParaRPr lang="ru-RU"/>
        </a:p>
      </dgm:t>
    </dgm:pt>
    <dgm:pt modelId="{10644DD1-9FE6-4FC7-A952-CCCE1235062E}" type="sibTrans" cxnId="{B1BEBB91-1D73-4B48-B09C-C6DEA761DFE7}">
      <dgm:prSet/>
      <dgm:spPr/>
      <dgm:t>
        <a:bodyPr/>
        <a:lstStyle/>
        <a:p>
          <a:endParaRPr lang="ru-RU"/>
        </a:p>
      </dgm:t>
    </dgm:pt>
    <dgm:pt modelId="{3AE32396-AD74-407A-B947-D98806C8BFCF}">
      <dgm:prSet phldrT="[Текст]" custT="1"/>
      <dgm:spPr/>
      <dgm:t>
        <a:bodyPr/>
        <a:lstStyle/>
        <a:p>
          <a:r>
            <a:rPr lang="ru-RU" sz="1100" dirty="0" smtClean="0"/>
            <a:t>2</a:t>
          </a:r>
          <a:endParaRPr lang="ru-RU" sz="1100" dirty="0"/>
        </a:p>
      </dgm:t>
    </dgm:pt>
    <dgm:pt modelId="{EAEECD92-A9EB-4BBF-93ED-82F34BD7DE9D}" type="parTrans" cxnId="{8F571CC5-132D-4733-937C-53A3EE2719CA}">
      <dgm:prSet/>
      <dgm:spPr/>
      <dgm:t>
        <a:bodyPr/>
        <a:lstStyle/>
        <a:p>
          <a:endParaRPr lang="ru-RU"/>
        </a:p>
      </dgm:t>
    </dgm:pt>
    <dgm:pt modelId="{7C0ED806-406A-480E-8BEA-62F586A9669B}" type="sibTrans" cxnId="{8F571CC5-132D-4733-937C-53A3EE2719CA}">
      <dgm:prSet/>
      <dgm:spPr/>
      <dgm:t>
        <a:bodyPr/>
        <a:lstStyle/>
        <a:p>
          <a:endParaRPr lang="ru-RU"/>
        </a:p>
      </dgm:t>
    </dgm:pt>
    <dgm:pt modelId="{41FCB20C-DAEB-44DC-979A-F3BA5DC7291F}">
      <dgm:prSet phldrT="[Текст]" custT="1"/>
      <dgm:spPr/>
      <dgm:t>
        <a:bodyPr/>
        <a:lstStyle/>
        <a:p>
          <a:r>
            <a:rPr lang="ru-RU" sz="1100" dirty="0" smtClean="0"/>
            <a:t>Стресс-тестирование собственных средств (капитала</a:t>
          </a:r>
          <a:r>
            <a:rPr lang="en-US" sz="1100" dirty="0" smtClean="0"/>
            <a:t>).</a:t>
          </a:r>
          <a:endParaRPr lang="ru-RU" sz="1100" dirty="0"/>
        </a:p>
      </dgm:t>
    </dgm:pt>
    <dgm:pt modelId="{0B5A13DD-FDC5-4481-9F41-CDB4D103797C}" type="parTrans" cxnId="{76242F58-1BBD-4E26-885B-35B6F6B35451}">
      <dgm:prSet/>
      <dgm:spPr/>
      <dgm:t>
        <a:bodyPr/>
        <a:lstStyle/>
        <a:p>
          <a:endParaRPr lang="ru-RU"/>
        </a:p>
      </dgm:t>
    </dgm:pt>
    <dgm:pt modelId="{4D5BBDBC-BECA-438B-9998-0D6A2F8747F2}" type="sibTrans" cxnId="{76242F58-1BBD-4E26-885B-35B6F6B35451}">
      <dgm:prSet/>
      <dgm:spPr/>
      <dgm:t>
        <a:bodyPr/>
        <a:lstStyle/>
        <a:p>
          <a:endParaRPr lang="ru-RU"/>
        </a:p>
      </dgm:t>
    </dgm:pt>
    <dgm:pt modelId="{4F391CB2-D7AD-479B-B0E8-597FA6509593}">
      <dgm:prSet phldrT="[Текст]" custT="1"/>
      <dgm:spPr/>
      <dgm:t>
        <a:bodyPr/>
        <a:lstStyle/>
        <a:p>
          <a:r>
            <a:rPr lang="ru-RU" sz="1100" dirty="0" smtClean="0"/>
            <a:t>3</a:t>
          </a:r>
          <a:endParaRPr lang="ru-RU" sz="1100" dirty="0"/>
        </a:p>
      </dgm:t>
    </dgm:pt>
    <dgm:pt modelId="{EB6D290C-B2A3-4D91-8C32-1B959BDDFBF8}" type="parTrans" cxnId="{DEB6CB76-4848-48BE-86E9-F1A910384BAA}">
      <dgm:prSet/>
      <dgm:spPr/>
      <dgm:t>
        <a:bodyPr/>
        <a:lstStyle/>
        <a:p>
          <a:endParaRPr lang="ru-RU"/>
        </a:p>
      </dgm:t>
    </dgm:pt>
    <dgm:pt modelId="{F47B77C4-3139-4B06-8B38-0CCC4A4FF804}" type="sibTrans" cxnId="{DEB6CB76-4848-48BE-86E9-F1A910384BAA}">
      <dgm:prSet/>
      <dgm:spPr/>
      <dgm:t>
        <a:bodyPr/>
        <a:lstStyle/>
        <a:p>
          <a:endParaRPr lang="ru-RU"/>
        </a:p>
      </dgm:t>
    </dgm:pt>
    <dgm:pt modelId="{32263869-AD52-4CF0-AB58-C1B0F81235ED}">
      <dgm:prSet phldrT="[Текст]" custT="1"/>
      <dgm:spPr/>
      <dgm:t>
        <a:bodyPr/>
        <a:lstStyle/>
        <a:p>
          <a:r>
            <a:rPr lang="ru-RU" sz="1100" dirty="0" smtClean="0"/>
            <a:t>После группировки активов и пассивов по срочности необходимо получить ежеквартальную переоценку баланса с учетом макроэкономического сценария, а также остаточную стоимость ликвидных активов, необходимых на покрытие обязательств в момент </a:t>
          </a:r>
          <a:r>
            <a:rPr lang="en-US" sz="1100" dirty="0" smtClean="0"/>
            <a:t>t (</a:t>
          </a:r>
          <a:r>
            <a:rPr lang="ru-RU" sz="1100" dirty="0" smtClean="0"/>
            <a:t>квартал).</a:t>
          </a:r>
          <a:endParaRPr lang="ru-RU" sz="1100" dirty="0"/>
        </a:p>
      </dgm:t>
    </dgm:pt>
    <dgm:pt modelId="{7F9FE8C1-DFB8-43E3-8C2C-106B2D597F5C}" type="parTrans" cxnId="{AC5CA84A-E404-40D1-A0DA-D062346C42B9}">
      <dgm:prSet/>
      <dgm:spPr/>
      <dgm:t>
        <a:bodyPr/>
        <a:lstStyle/>
        <a:p>
          <a:endParaRPr lang="ru-RU"/>
        </a:p>
      </dgm:t>
    </dgm:pt>
    <dgm:pt modelId="{5B56FB85-F563-4246-9F01-210768C91577}" type="sibTrans" cxnId="{AC5CA84A-E404-40D1-A0DA-D062346C42B9}">
      <dgm:prSet/>
      <dgm:spPr/>
      <dgm:t>
        <a:bodyPr/>
        <a:lstStyle/>
        <a:p>
          <a:endParaRPr lang="ru-RU"/>
        </a:p>
      </dgm:t>
    </dgm:pt>
    <dgm:pt modelId="{BDB6FEB3-4207-4A2B-B71A-220FF30B67C4}" type="pres">
      <dgm:prSet presAssocID="{D4F8328C-0141-4816-B894-70492318C3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782FF5-A1F8-442E-A4B3-733BDBA59A39}" type="pres">
      <dgm:prSet presAssocID="{714C5BE2-E5DD-4934-9020-D724527A71DC}" presName="composite" presStyleCnt="0"/>
      <dgm:spPr/>
    </dgm:pt>
    <dgm:pt modelId="{2C4B888D-972F-4F39-A5E4-6F12146AD5C4}" type="pres">
      <dgm:prSet presAssocID="{714C5BE2-E5DD-4934-9020-D724527A71D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AA51B-9FB4-453B-A8B3-D22FE506487F}" type="pres">
      <dgm:prSet presAssocID="{714C5BE2-E5DD-4934-9020-D724527A71DC}" presName="descendantText" presStyleLbl="alignAcc1" presStyleIdx="0" presStyleCnt="3" custScaleY="131280" custLinFactNeighborX="0" custLinFactNeighborY="5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0AF2C-6B0C-4709-8B11-3EB13D5D3505}" type="pres">
      <dgm:prSet presAssocID="{8C573611-41F8-44EC-9706-FE8FDBB79BA4}" presName="sp" presStyleCnt="0"/>
      <dgm:spPr/>
    </dgm:pt>
    <dgm:pt modelId="{0A7D14EC-9F17-4CE0-AD79-B0FE41C78710}" type="pres">
      <dgm:prSet presAssocID="{3AE32396-AD74-407A-B947-D98806C8BFCF}" presName="composite" presStyleCnt="0"/>
      <dgm:spPr/>
    </dgm:pt>
    <dgm:pt modelId="{BB176500-449D-4178-A83F-18652668C0CA}" type="pres">
      <dgm:prSet presAssocID="{3AE32396-AD74-407A-B947-D98806C8BFCF}" presName="parentText" presStyleLbl="alignNode1" presStyleIdx="1" presStyleCnt="3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34333-0226-4848-97FC-03E61BC5FBDD}" type="pres">
      <dgm:prSet presAssocID="{3AE32396-AD74-407A-B947-D98806C8BFCF}" presName="descendantText" presStyleLbl="alignAcc1" presStyleIdx="1" presStyleCnt="3" custScaleY="72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FDF84-4B70-4DA2-957A-F5725D8739EC}" type="pres">
      <dgm:prSet presAssocID="{7C0ED806-406A-480E-8BEA-62F586A9669B}" presName="sp" presStyleCnt="0"/>
      <dgm:spPr/>
    </dgm:pt>
    <dgm:pt modelId="{BE35768E-C4A4-4285-A0B5-E317618D6567}" type="pres">
      <dgm:prSet presAssocID="{4F391CB2-D7AD-479B-B0E8-597FA6509593}" presName="composite" presStyleCnt="0"/>
      <dgm:spPr/>
    </dgm:pt>
    <dgm:pt modelId="{CAE1C32A-470C-4BBB-A82A-DEF79F8D17A0}" type="pres">
      <dgm:prSet presAssocID="{4F391CB2-D7AD-479B-B0E8-597FA650959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46D97-B2F5-4BEB-8FCF-8022C085EEF5}" type="pres">
      <dgm:prSet presAssocID="{4F391CB2-D7AD-479B-B0E8-597FA650959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571CC5-132D-4733-937C-53A3EE2719CA}" srcId="{D4F8328C-0141-4816-B894-70492318C33E}" destId="{3AE32396-AD74-407A-B947-D98806C8BFCF}" srcOrd="1" destOrd="0" parTransId="{EAEECD92-A9EB-4BBF-93ED-82F34BD7DE9D}" sibTransId="{7C0ED806-406A-480E-8BEA-62F586A9669B}"/>
    <dgm:cxn modelId="{27C6AB73-3463-4C55-B615-BEB22E5967AA}" type="presOf" srcId="{68A3B71A-14CA-4E5E-AC38-83F010C438A9}" destId="{C8FAA51B-9FB4-453B-A8B3-D22FE506487F}" srcOrd="0" destOrd="0" presId="urn:microsoft.com/office/officeart/2005/8/layout/chevron2"/>
    <dgm:cxn modelId="{DEB6CB76-4848-48BE-86E9-F1A910384BAA}" srcId="{D4F8328C-0141-4816-B894-70492318C33E}" destId="{4F391CB2-D7AD-479B-B0E8-597FA6509593}" srcOrd="2" destOrd="0" parTransId="{EB6D290C-B2A3-4D91-8C32-1B959BDDFBF8}" sibTransId="{F47B77C4-3139-4B06-8B38-0CCC4A4FF804}"/>
    <dgm:cxn modelId="{066966FB-23AF-4EAB-8717-4D01D7C9EE05}" type="presOf" srcId="{D4F8328C-0141-4816-B894-70492318C33E}" destId="{BDB6FEB3-4207-4A2B-B71A-220FF30B67C4}" srcOrd="0" destOrd="0" presId="urn:microsoft.com/office/officeart/2005/8/layout/chevron2"/>
    <dgm:cxn modelId="{BF7CA359-EC28-41FB-8755-2BCFF105E1A9}" type="presOf" srcId="{547E3C46-C846-40FB-A6BB-A1CFB5B948D6}" destId="{C8FAA51B-9FB4-453B-A8B3-D22FE506487F}" srcOrd="0" destOrd="1" presId="urn:microsoft.com/office/officeart/2005/8/layout/chevron2"/>
    <dgm:cxn modelId="{D6463007-E8EA-4760-BE3F-F3686641D47A}" srcId="{D4F8328C-0141-4816-B894-70492318C33E}" destId="{714C5BE2-E5DD-4934-9020-D724527A71DC}" srcOrd="0" destOrd="0" parTransId="{BFC4757C-089F-49FA-B533-040EDC204C75}" sibTransId="{8C573611-41F8-44EC-9706-FE8FDBB79BA4}"/>
    <dgm:cxn modelId="{99409517-B76F-4015-95FA-A88D38A99892}" type="presOf" srcId="{41FCB20C-DAEB-44DC-979A-F3BA5DC7291F}" destId="{DC134333-0226-4848-97FC-03E61BC5FBDD}" srcOrd="0" destOrd="0" presId="urn:microsoft.com/office/officeart/2005/8/layout/chevron2"/>
    <dgm:cxn modelId="{584E2C73-0C53-4B29-818E-99C8A71E71EC}" type="presOf" srcId="{4F391CB2-D7AD-479B-B0E8-597FA6509593}" destId="{CAE1C32A-470C-4BBB-A82A-DEF79F8D17A0}" srcOrd="0" destOrd="0" presId="urn:microsoft.com/office/officeart/2005/8/layout/chevron2"/>
    <dgm:cxn modelId="{B58A654E-6F59-43D1-AE84-4460172E282F}" srcId="{714C5BE2-E5DD-4934-9020-D724527A71DC}" destId="{68A3B71A-14CA-4E5E-AC38-83F010C438A9}" srcOrd="0" destOrd="0" parTransId="{A80546E3-AC37-46EE-BA07-43AAA7C5E3B5}" sibTransId="{D380B175-AAB1-4FEE-97F9-BF28F96A86F0}"/>
    <dgm:cxn modelId="{76242F58-1BBD-4E26-885B-35B6F6B35451}" srcId="{3AE32396-AD74-407A-B947-D98806C8BFCF}" destId="{41FCB20C-DAEB-44DC-979A-F3BA5DC7291F}" srcOrd="0" destOrd="0" parTransId="{0B5A13DD-FDC5-4481-9F41-CDB4D103797C}" sibTransId="{4D5BBDBC-BECA-438B-9998-0D6A2F8747F2}"/>
    <dgm:cxn modelId="{AC5CA84A-E404-40D1-A0DA-D062346C42B9}" srcId="{4F391CB2-D7AD-479B-B0E8-597FA6509593}" destId="{32263869-AD52-4CF0-AB58-C1B0F81235ED}" srcOrd="0" destOrd="0" parTransId="{7F9FE8C1-DFB8-43E3-8C2C-106B2D597F5C}" sibTransId="{5B56FB85-F563-4246-9F01-210768C91577}"/>
    <dgm:cxn modelId="{0FE007CF-3B56-49C2-BAE0-58DEED71142C}" type="presOf" srcId="{3AE32396-AD74-407A-B947-D98806C8BFCF}" destId="{BB176500-449D-4178-A83F-18652668C0CA}" srcOrd="0" destOrd="0" presId="urn:microsoft.com/office/officeart/2005/8/layout/chevron2"/>
    <dgm:cxn modelId="{B1BEBB91-1D73-4B48-B09C-C6DEA761DFE7}" srcId="{714C5BE2-E5DD-4934-9020-D724527A71DC}" destId="{547E3C46-C846-40FB-A6BB-A1CFB5B948D6}" srcOrd="1" destOrd="0" parTransId="{7958C423-0553-4EB7-82D4-A621C7723838}" sibTransId="{10644DD1-9FE6-4FC7-A952-CCCE1235062E}"/>
    <dgm:cxn modelId="{9E21D812-8F4E-4AE9-B2B3-0BD56EF23D16}" type="presOf" srcId="{32263869-AD52-4CF0-AB58-C1B0F81235ED}" destId="{DEC46D97-B2F5-4BEB-8FCF-8022C085EEF5}" srcOrd="0" destOrd="0" presId="urn:microsoft.com/office/officeart/2005/8/layout/chevron2"/>
    <dgm:cxn modelId="{5FE413B0-A0EA-471F-AE0D-D71184FA3BDD}" type="presOf" srcId="{714C5BE2-E5DD-4934-9020-D724527A71DC}" destId="{2C4B888D-972F-4F39-A5E4-6F12146AD5C4}" srcOrd="0" destOrd="0" presId="urn:microsoft.com/office/officeart/2005/8/layout/chevron2"/>
    <dgm:cxn modelId="{4FB47513-71CF-4A8A-B4CC-FFDBFDCCB73B}" type="presParOf" srcId="{BDB6FEB3-4207-4A2B-B71A-220FF30B67C4}" destId="{64782FF5-A1F8-442E-A4B3-733BDBA59A39}" srcOrd="0" destOrd="0" presId="urn:microsoft.com/office/officeart/2005/8/layout/chevron2"/>
    <dgm:cxn modelId="{7A8ED556-CD89-433B-A60B-CA933A2D51E1}" type="presParOf" srcId="{64782FF5-A1F8-442E-A4B3-733BDBA59A39}" destId="{2C4B888D-972F-4F39-A5E4-6F12146AD5C4}" srcOrd="0" destOrd="0" presId="urn:microsoft.com/office/officeart/2005/8/layout/chevron2"/>
    <dgm:cxn modelId="{80084C5B-3AB8-4558-9E3D-E7DBAD522064}" type="presParOf" srcId="{64782FF5-A1F8-442E-A4B3-733BDBA59A39}" destId="{C8FAA51B-9FB4-453B-A8B3-D22FE506487F}" srcOrd="1" destOrd="0" presId="urn:microsoft.com/office/officeart/2005/8/layout/chevron2"/>
    <dgm:cxn modelId="{2C3379B1-2D9F-4402-9D53-28215D5F9A92}" type="presParOf" srcId="{BDB6FEB3-4207-4A2B-B71A-220FF30B67C4}" destId="{6E60AF2C-6B0C-4709-8B11-3EB13D5D3505}" srcOrd="1" destOrd="0" presId="urn:microsoft.com/office/officeart/2005/8/layout/chevron2"/>
    <dgm:cxn modelId="{60E3E6CB-BE39-4680-A637-AC4EFBB7D4E2}" type="presParOf" srcId="{BDB6FEB3-4207-4A2B-B71A-220FF30B67C4}" destId="{0A7D14EC-9F17-4CE0-AD79-B0FE41C78710}" srcOrd="2" destOrd="0" presId="urn:microsoft.com/office/officeart/2005/8/layout/chevron2"/>
    <dgm:cxn modelId="{7066CD13-9D5B-4E87-BF54-735710BD9486}" type="presParOf" srcId="{0A7D14EC-9F17-4CE0-AD79-B0FE41C78710}" destId="{BB176500-449D-4178-A83F-18652668C0CA}" srcOrd="0" destOrd="0" presId="urn:microsoft.com/office/officeart/2005/8/layout/chevron2"/>
    <dgm:cxn modelId="{596ACC7B-4577-4710-A3C8-0132DF463DC0}" type="presParOf" srcId="{0A7D14EC-9F17-4CE0-AD79-B0FE41C78710}" destId="{DC134333-0226-4848-97FC-03E61BC5FBDD}" srcOrd="1" destOrd="0" presId="urn:microsoft.com/office/officeart/2005/8/layout/chevron2"/>
    <dgm:cxn modelId="{6C83AA03-725C-40D5-BBB6-6DF08C5BD569}" type="presParOf" srcId="{BDB6FEB3-4207-4A2B-B71A-220FF30B67C4}" destId="{9ACFDF84-4B70-4DA2-957A-F5725D8739EC}" srcOrd="3" destOrd="0" presId="urn:microsoft.com/office/officeart/2005/8/layout/chevron2"/>
    <dgm:cxn modelId="{A08FC178-743A-4676-BEBD-C7C588CADFCF}" type="presParOf" srcId="{BDB6FEB3-4207-4A2B-B71A-220FF30B67C4}" destId="{BE35768E-C4A4-4285-A0B5-E317618D6567}" srcOrd="4" destOrd="0" presId="urn:microsoft.com/office/officeart/2005/8/layout/chevron2"/>
    <dgm:cxn modelId="{69C20B90-8F67-45D3-A025-0A2855FBFCEC}" type="presParOf" srcId="{BE35768E-C4A4-4285-A0B5-E317618D6567}" destId="{CAE1C32A-470C-4BBB-A82A-DEF79F8D17A0}" srcOrd="0" destOrd="0" presId="urn:microsoft.com/office/officeart/2005/8/layout/chevron2"/>
    <dgm:cxn modelId="{F72BA212-8EAF-45FF-A88B-BD183717E476}" type="presParOf" srcId="{BE35768E-C4A4-4285-A0B5-E317618D6567}" destId="{DEC46D97-B2F5-4BEB-8FCF-8022C085EE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3A441-85EB-498F-B92C-158372CE7049}">
      <dsp:nvSpPr>
        <dsp:cNvPr id="0" name=""/>
        <dsp:cNvSpPr/>
      </dsp:nvSpPr>
      <dsp:spPr>
        <a:xfrm>
          <a:off x="0" y="330095"/>
          <a:ext cx="7229096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1BE19-EF67-44C9-BC3B-A905E25E7EF4}">
      <dsp:nvSpPr>
        <dsp:cNvPr id="0" name=""/>
        <dsp:cNvSpPr/>
      </dsp:nvSpPr>
      <dsp:spPr>
        <a:xfrm>
          <a:off x="361454" y="64415"/>
          <a:ext cx="6193029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270" tIns="0" rIns="19127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Хватит ли у Фонда ликвидных активов на выплату пенсий в момент </a:t>
          </a:r>
          <a:r>
            <a:rPr lang="en-US" sz="1100" kern="1200" dirty="0" smtClean="0"/>
            <a:t>t</a:t>
          </a:r>
          <a:r>
            <a:rPr lang="ru-RU" sz="1100" kern="1200" dirty="0" smtClean="0"/>
            <a:t> (каждый квартал прогнозируемого периода)</a:t>
          </a:r>
          <a:r>
            <a:rPr lang="en-US" sz="1100" kern="1200" dirty="0" smtClean="0"/>
            <a:t>?</a:t>
          </a:r>
          <a:endParaRPr lang="ru-RU" sz="1100" kern="1200" dirty="0"/>
        </a:p>
      </dsp:txBody>
      <dsp:txXfrm>
        <a:off x="387393" y="90354"/>
        <a:ext cx="6141151" cy="479482"/>
      </dsp:txXfrm>
    </dsp:sp>
    <dsp:sp modelId="{3F730FDD-CDA0-4EF9-8DC2-C8370DF29442}">
      <dsp:nvSpPr>
        <dsp:cNvPr id="0" name=""/>
        <dsp:cNvSpPr/>
      </dsp:nvSpPr>
      <dsp:spPr>
        <a:xfrm>
          <a:off x="0" y="1146576"/>
          <a:ext cx="7229096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3EAFF-A194-4581-9123-FED38AA0692B}">
      <dsp:nvSpPr>
        <dsp:cNvPr id="0" name=""/>
        <dsp:cNvSpPr/>
      </dsp:nvSpPr>
      <dsp:spPr>
        <a:xfrm>
          <a:off x="361454" y="880896"/>
          <a:ext cx="6193029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270" tIns="0" rIns="19127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Хватит ли у Фонда ликвидных активов на передачу средств ПН/ПР в другие фонды, в случае реализации права застрахованного лица на переход в другой НПФ/ПФР, в случае перехода участника/вкладчика в другой НПФ</a:t>
          </a:r>
          <a:r>
            <a:rPr lang="en-US" sz="1100" kern="1200" dirty="0" smtClean="0"/>
            <a:t>?</a:t>
          </a:r>
          <a:endParaRPr lang="ru-RU" sz="1100" kern="1200" dirty="0"/>
        </a:p>
      </dsp:txBody>
      <dsp:txXfrm>
        <a:off x="387393" y="906835"/>
        <a:ext cx="6141151" cy="479482"/>
      </dsp:txXfrm>
    </dsp:sp>
    <dsp:sp modelId="{827F77D9-2CE6-424A-A798-8410FCA92AA1}">
      <dsp:nvSpPr>
        <dsp:cNvPr id="0" name=""/>
        <dsp:cNvSpPr/>
      </dsp:nvSpPr>
      <dsp:spPr>
        <a:xfrm>
          <a:off x="0" y="1963056"/>
          <a:ext cx="7229096" cy="453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8EDF5-55FF-4010-ADB7-5D0F23EFABCB}">
      <dsp:nvSpPr>
        <dsp:cNvPr id="0" name=""/>
        <dsp:cNvSpPr/>
      </dsp:nvSpPr>
      <dsp:spPr>
        <a:xfrm>
          <a:off x="361454" y="1697376"/>
          <a:ext cx="6193029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270" tIns="0" rIns="19127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FF0000"/>
              </a:solidFill>
            </a:rPr>
            <a:t>Хватит ли у Фонда средств РОПС и ликвидных собственных средств на покрытие убытков в моменты фиксации результатов инвестирования на пятилетнем горизонте инвестирования</a:t>
          </a:r>
          <a:r>
            <a:rPr lang="en-US" sz="1100" kern="1200" dirty="0" smtClean="0">
              <a:solidFill>
                <a:srgbClr val="FF0000"/>
              </a:solidFill>
            </a:rPr>
            <a:t>?</a:t>
          </a:r>
          <a:endParaRPr lang="ru-RU" sz="1100" kern="1200" dirty="0">
            <a:solidFill>
              <a:srgbClr val="FF0000"/>
            </a:solidFill>
          </a:endParaRPr>
        </a:p>
      </dsp:txBody>
      <dsp:txXfrm>
        <a:off x="387393" y="1723315"/>
        <a:ext cx="6141151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B888D-972F-4F39-A5E4-6F12146AD5C4}">
      <dsp:nvSpPr>
        <dsp:cNvPr id="0" name=""/>
        <dsp:cNvSpPr/>
      </dsp:nvSpPr>
      <dsp:spPr>
        <a:xfrm rot="5400000">
          <a:off x="-214144" y="363241"/>
          <a:ext cx="1427631" cy="999342"/>
        </a:xfrm>
        <a:prstGeom prst="chevr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</a:t>
          </a:r>
          <a:endParaRPr lang="ru-RU" sz="1100" kern="1200" dirty="0"/>
        </a:p>
      </dsp:txBody>
      <dsp:txXfrm rot="-5400000">
        <a:off x="1" y="648767"/>
        <a:ext cx="999342" cy="428289"/>
      </dsp:txXfrm>
    </dsp:sp>
    <dsp:sp modelId="{C8FAA51B-9FB4-453B-A8B3-D22FE506487F}">
      <dsp:nvSpPr>
        <dsp:cNvPr id="0" name=""/>
        <dsp:cNvSpPr/>
      </dsp:nvSpPr>
      <dsp:spPr>
        <a:xfrm rot="5400000">
          <a:off x="3996213" y="-2942714"/>
          <a:ext cx="1218226" cy="7211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Прогнозы денежных потоков строятся в разбивке по классам активов (поступления от погашения облигаций, купонов, процентов</a:t>
          </a:r>
          <a:r>
            <a:rPr lang="en-US" sz="1100" kern="1200" dirty="0" smtClean="0"/>
            <a:t>, </a:t>
          </a:r>
          <a:r>
            <a:rPr lang="ru-RU" sz="1100" kern="1200" dirty="0" smtClean="0"/>
            <a:t>погашение по оферте, выплаты дивидендов) отдельно по НПО, ОПС и собственным средствам (СС) на 3 года (ежеквартально). РОПС и страховой резерв фонда рассматриваются как отдельная часть ПН/ПР соответственно, т.е. портфели ПН и ПР рассматриваются без этих резервов;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Прогноз денежных потоков по обязательствам строится в разбивке по видам обязательств отдельно по НПО, ОПС, СС на 3 года (ежеквартально)</a:t>
          </a:r>
          <a:r>
            <a:rPr lang="en-US" sz="1100" kern="1200" dirty="0" smtClean="0"/>
            <a:t>;</a:t>
          </a:r>
          <a:endParaRPr lang="ru-RU" sz="1100" kern="1200" dirty="0"/>
        </a:p>
      </dsp:txBody>
      <dsp:txXfrm rot="-5400000">
        <a:off x="999342" y="113626"/>
        <a:ext cx="7152500" cy="1099288"/>
      </dsp:txXfrm>
    </dsp:sp>
    <dsp:sp modelId="{BB176500-449D-4178-A83F-18652668C0CA}">
      <dsp:nvSpPr>
        <dsp:cNvPr id="0" name=""/>
        <dsp:cNvSpPr/>
      </dsp:nvSpPr>
      <dsp:spPr>
        <a:xfrm rot="5400000">
          <a:off x="-214144" y="1602470"/>
          <a:ext cx="1427631" cy="999342"/>
        </a:xfrm>
        <a:prstGeom prst="chevron">
          <a:avLst/>
        </a:prstGeom>
        <a:solidFill>
          <a:schemeClr val="accent6">
            <a:shade val="50000"/>
            <a:hueOff val="9728"/>
            <a:satOff val="-7635"/>
            <a:lumOff val="28579"/>
            <a:alphaOff val="0"/>
          </a:schemeClr>
        </a:solidFill>
        <a:ln w="12700" cap="flat" cmpd="sng" algn="ctr">
          <a:solidFill>
            <a:schemeClr val="accent6">
              <a:shade val="50000"/>
              <a:hueOff val="9728"/>
              <a:satOff val="-7635"/>
              <a:lumOff val="285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</a:t>
          </a:r>
          <a:endParaRPr lang="ru-RU" sz="1100" kern="1200" dirty="0"/>
        </a:p>
      </dsp:txBody>
      <dsp:txXfrm rot="-5400000">
        <a:off x="1" y="1887996"/>
        <a:ext cx="999342" cy="428289"/>
      </dsp:txXfrm>
    </dsp:sp>
    <dsp:sp modelId="{DC134333-0226-4848-97FC-03E61BC5FBDD}">
      <dsp:nvSpPr>
        <dsp:cNvPr id="0" name=""/>
        <dsp:cNvSpPr/>
      </dsp:nvSpPr>
      <dsp:spPr>
        <a:xfrm rot="5400000">
          <a:off x="4270839" y="-1753678"/>
          <a:ext cx="668976" cy="7211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9728"/>
              <a:satOff val="-7635"/>
              <a:lumOff val="285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Стресс-тестирование собственных средств (капитала</a:t>
          </a:r>
          <a:r>
            <a:rPr lang="en-US" sz="1100" kern="1200" dirty="0" smtClean="0"/>
            <a:t>).</a:t>
          </a:r>
          <a:endParaRPr lang="ru-RU" sz="1100" kern="1200" dirty="0"/>
        </a:p>
      </dsp:txBody>
      <dsp:txXfrm rot="-5400000">
        <a:off x="999343" y="1550475"/>
        <a:ext cx="7179312" cy="603662"/>
      </dsp:txXfrm>
    </dsp:sp>
    <dsp:sp modelId="{CAE1C32A-470C-4BBB-A82A-DEF79F8D17A0}">
      <dsp:nvSpPr>
        <dsp:cNvPr id="0" name=""/>
        <dsp:cNvSpPr/>
      </dsp:nvSpPr>
      <dsp:spPr>
        <a:xfrm rot="5400000">
          <a:off x="-214144" y="2841700"/>
          <a:ext cx="1427631" cy="999342"/>
        </a:xfrm>
        <a:prstGeom prst="chevron">
          <a:avLst/>
        </a:prstGeom>
        <a:solidFill>
          <a:schemeClr val="accent6">
            <a:shade val="50000"/>
            <a:hueOff val="9728"/>
            <a:satOff val="-7635"/>
            <a:lumOff val="28579"/>
            <a:alphaOff val="0"/>
          </a:schemeClr>
        </a:solidFill>
        <a:ln w="12700" cap="flat" cmpd="sng" algn="ctr">
          <a:solidFill>
            <a:schemeClr val="accent6">
              <a:shade val="50000"/>
              <a:hueOff val="9728"/>
              <a:satOff val="-7635"/>
              <a:lumOff val="285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</a:t>
          </a:r>
          <a:endParaRPr lang="ru-RU" sz="1100" kern="1200" dirty="0"/>
        </a:p>
      </dsp:txBody>
      <dsp:txXfrm rot="-5400000">
        <a:off x="1" y="3127226"/>
        <a:ext cx="999342" cy="428289"/>
      </dsp:txXfrm>
    </dsp:sp>
    <dsp:sp modelId="{DEC46D97-B2F5-4BEB-8FCF-8022C085EEF5}">
      <dsp:nvSpPr>
        <dsp:cNvPr id="0" name=""/>
        <dsp:cNvSpPr/>
      </dsp:nvSpPr>
      <dsp:spPr>
        <a:xfrm rot="5400000">
          <a:off x="4141346" y="-514449"/>
          <a:ext cx="927960" cy="72119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9728"/>
              <a:satOff val="-7635"/>
              <a:lumOff val="285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После группировки активов и пассивов по срочности необходимо получить ежеквартальную переоценку баланса с учетом макроэкономического сценария, а также остаточную стоимость ликвидных активов, необходимых на покрытие обязательств в момент </a:t>
          </a:r>
          <a:r>
            <a:rPr lang="en-US" sz="1100" kern="1200" dirty="0" smtClean="0"/>
            <a:t>t (</a:t>
          </a:r>
          <a:r>
            <a:rPr lang="ru-RU" sz="1100" kern="1200" dirty="0" smtClean="0"/>
            <a:t>квартал).</a:t>
          </a:r>
          <a:endParaRPr lang="ru-RU" sz="1100" kern="1200" dirty="0"/>
        </a:p>
      </dsp:txBody>
      <dsp:txXfrm rot="-5400000">
        <a:off x="999342" y="2672854"/>
        <a:ext cx="7166670" cy="837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B918-7508-4244-8927-DE2DADFADCDE}" type="datetimeFigureOut">
              <a:rPr lang="ru-RU" smtClean="0"/>
              <a:t>20.07.2016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024FC-C3A2-4212-BCFB-94F20627EE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8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0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минимального размера средств пенсионных накоплений, подлежащих отражению на пенсионных счетах накопительной пенсии той части застрахованных лиц Фонда, у которых по состоянию на 31 декабря 2016, 2017 и 2018 годов истекает пятилетний срок с года вступления в силу договора об обязательном пенсионном страховании с Фондом или с года начала нового пятилетнего периода инвестирования (далее - размер фиксинга).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9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6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0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0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0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24FC-C3A2-4212-BCFB-94F20627EE1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BRF_titul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5611"/>
            <a:ext cx="9144000" cy="20574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078893"/>
            <a:ext cx="9144000" cy="2064609"/>
          </a:xfrm>
          <a:prstGeom prst="rect">
            <a:avLst/>
          </a:prstGeom>
          <a:solidFill>
            <a:schemeClr val="accent6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102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1408" y="4196149"/>
            <a:ext cx="4324864" cy="49427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51408" y="3089189"/>
            <a:ext cx="4324865" cy="1019433"/>
          </a:xfrm>
        </p:spPr>
        <p:txBody>
          <a:bodyPr anchor="b"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Date Placeholder 26"/>
          <p:cNvSpPr>
            <a:spLocks noGrp="1"/>
          </p:cNvSpPr>
          <p:nvPr>
            <p:ph type="dt" sz="half" idx="2"/>
          </p:nvPr>
        </p:nvSpPr>
        <p:spPr>
          <a:xfrm>
            <a:off x="4576119" y="4736373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11892" y="4196148"/>
            <a:ext cx="4058226" cy="499420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Введите имя автора презентации</a:t>
            </a:r>
            <a:endParaRPr lang="ru-RU" dirty="0"/>
          </a:p>
        </p:txBody>
      </p:sp>
      <p:pic>
        <p:nvPicPr>
          <p:cNvPr id="12" name="Picture 11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33" y="-231687"/>
            <a:ext cx="2737532" cy="151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4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078893"/>
            <a:ext cx="9144000" cy="2064609"/>
          </a:xfrm>
          <a:prstGeom prst="rect">
            <a:avLst/>
          </a:prstGeom>
          <a:solidFill>
            <a:srgbClr val="AB5253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02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1" y="3089190"/>
            <a:ext cx="3938588" cy="556054"/>
          </a:xfrm>
        </p:spPr>
        <p:txBody>
          <a:bodyPr anchor="b"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1" y="3707029"/>
            <a:ext cx="3938588" cy="86021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E7E6E6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2" name="Picture 11" descr="CBRF-Razdelite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730"/>
            <a:ext cx="9144000" cy="2055600"/>
          </a:xfrm>
          <a:prstGeom prst="rect">
            <a:avLst/>
          </a:prstGeom>
        </p:spPr>
      </p:pic>
      <p:pic>
        <p:nvPicPr>
          <p:cNvPr id="11" name="Picture 10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33" y="-231687"/>
            <a:ext cx="2737532" cy="151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4149296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0595" y="906163"/>
            <a:ext cx="4947852" cy="535460"/>
          </a:xfrm>
        </p:spPr>
        <p:txBody>
          <a:bodyPr anchor="t">
            <a:normAutofit/>
          </a:bodyPr>
          <a:lstStyle>
            <a:lvl1pPr>
              <a:defRPr sz="15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7703" y="906163"/>
            <a:ext cx="3016947" cy="377795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30595" y="1585786"/>
            <a:ext cx="4947852" cy="3104282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638561"/>
            <a:ext cx="8149796" cy="66417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02736"/>
            <a:ext cx="8149796" cy="35369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137" y="299834"/>
            <a:ext cx="360178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47136" y="628521"/>
            <a:ext cx="360405" cy="0"/>
          </a:xfrm>
          <a:prstGeom prst="line">
            <a:avLst/>
          </a:prstGeom>
          <a:ln w="3175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07541" y="635665"/>
            <a:ext cx="1838067" cy="0"/>
          </a:xfrm>
          <a:prstGeom prst="line">
            <a:avLst/>
          </a:prstGeom>
          <a:ln w="285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2433638" y="628521"/>
            <a:ext cx="6344808" cy="0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609600" y="230982"/>
            <a:ext cx="0" cy="404813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443163" y="230982"/>
            <a:ext cx="0" cy="404813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697707" y="392908"/>
            <a:ext cx="1709738" cy="9233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sz="600" cap="all" baseline="0" dirty="0" smtClean="0"/>
              <a:t>Название презентации</a:t>
            </a:r>
            <a:endParaRPr lang="en-US" sz="600" cap="all" baseline="0" dirty="0"/>
          </a:p>
        </p:txBody>
      </p:sp>
    </p:spTree>
    <p:extLst>
      <p:ext uri="{BB962C8B-B14F-4D97-AF65-F5344CB8AC3E}">
        <p14:creationId xmlns:p14="http://schemas.microsoft.com/office/powerpoint/2010/main" val="305797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66674" indent="-66674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1pPr>
      <a:lvl2pPr marL="133347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2pPr>
      <a:lvl3pPr marL="201211" indent="-67865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3pPr>
      <a:lvl4pPr marL="267884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4pPr>
      <a:lvl5pPr marL="334558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1" y="1221680"/>
            <a:ext cx="8180069" cy="43275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1200" dirty="0" smtClean="0"/>
              <a:t>Определить</a:t>
            </a:r>
            <a:r>
              <a:rPr lang="ru-RU" sz="1200" dirty="0"/>
              <a:t>, исполнит ли фонд свои обязательства перед застрахованными лицами, вкладчиками и участниками на горизонте инвестирования 3-5 лет, в случае реализации стресс-сценария</a:t>
            </a:r>
            <a:r>
              <a:rPr lang="ru-RU" sz="12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200" dirty="0"/>
          </a:p>
          <a:p>
            <a:pPr>
              <a:lnSpc>
                <a:spcPct val="80000"/>
              </a:lnSpc>
            </a:pPr>
            <a:endParaRPr lang="ru-RU" sz="12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8651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/>
              <a:t>   Стресс-тест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3784" y="693111"/>
            <a:ext cx="8234936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Основная цель стресс-тестирования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3784" y="1865376"/>
            <a:ext cx="8234936" cy="35258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 какие вопросы необходимо ответить при проведении стресс-тестирования?</a:t>
            </a:r>
            <a:endParaRPr lang="ru-RU" sz="12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63003263"/>
              </p:ext>
            </p:extLst>
          </p:nvPr>
        </p:nvGraphicFramePr>
        <p:xfrm>
          <a:off x="1295527" y="2364372"/>
          <a:ext cx="7229096" cy="2481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628651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smtClean="0"/>
              <a:t>   Стресс-тест</a:t>
            </a:r>
            <a:endParaRPr lang="ru-RU" sz="11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4204" y="2050526"/>
            <a:ext cx="8149796" cy="306319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Спасибо за внимание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5428" y="299976"/>
            <a:ext cx="8149796" cy="30631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Описание модели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3"/>
          </p:nvPr>
        </p:nvSpPr>
        <p:spPr>
          <a:xfrm>
            <a:off x="433579" y="148452"/>
            <a:ext cx="1797049" cy="3912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100" dirty="0" smtClean="0"/>
              <a:t>   Стресс-тест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49" y="694248"/>
            <a:ext cx="8271511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Денежные потоки по активам и пассивам</a:t>
            </a:r>
            <a:endParaRPr lang="ru-RU" sz="1200" dirty="0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928327308"/>
              </p:ext>
            </p:extLst>
          </p:nvPr>
        </p:nvGraphicFramePr>
        <p:xfrm>
          <a:off x="688848" y="1004261"/>
          <a:ext cx="8211312" cy="4059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9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4"/>
          <p:cNvSpPr txBox="1">
            <a:spLocks/>
          </p:cNvSpPr>
          <p:nvPr/>
        </p:nvSpPr>
        <p:spPr>
          <a:xfrm>
            <a:off x="562740" y="2759426"/>
            <a:ext cx="8220011" cy="2123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66674" indent="-66674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/>
              <a:t>Денежные потоки по пассивам</a:t>
            </a:r>
            <a:r>
              <a:rPr lang="en-US" sz="1200" dirty="0" smtClean="0"/>
              <a:t> (</a:t>
            </a:r>
            <a:r>
              <a:rPr lang="ru-RU" sz="1200" dirty="0" smtClean="0"/>
              <a:t>ОПС)</a:t>
            </a:r>
            <a:endParaRPr lang="ru-RU" sz="12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28651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smtClean="0"/>
              <a:t>   Стресс-тест</a:t>
            </a:r>
            <a:endParaRPr lang="ru-RU" sz="1100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2232" y="694309"/>
            <a:ext cx="8271511" cy="156591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Денежные потоки по активам</a:t>
            </a:r>
            <a:endParaRPr lang="ru-RU" sz="12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55332"/>
              </p:ext>
            </p:extLst>
          </p:nvPr>
        </p:nvGraphicFramePr>
        <p:xfrm>
          <a:off x="575446" y="863566"/>
          <a:ext cx="8220005" cy="18687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20908"/>
                <a:gridCol w="458258"/>
                <a:gridCol w="458258"/>
                <a:gridCol w="433287"/>
                <a:gridCol w="483230"/>
                <a:gridCol w="458258"/>
                <a:gridCol w="458258"/>
                <a:gridCol w="458258"/>
                <a:gridCol w="458258"/>
                <a:gridCol w="458258"/>
                <a:gridCol w="458258"/>
                <a:gridCol w="458258"/>
                <a:gridCol w="458258"/>
              </a:tblGrid>
              <a:tr h="360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Год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</a:rPr>
                        <a:t>2016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</a:rPr>
                        <a:t>2017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smtClean="0">
                          <a:effectLst/>
                        </a:rPr>
                        <a:t>2018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355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Квартал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1.1. Процентный доход по депозитам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1.2. Погашение депозитов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1.3. Купонный доход по облигациям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1.4. Полное/частичное погашение облигаций, в </a:t>
                      </a:r>
                      <a:r>
                        <a:rPr lang="ru-RU" sz="1000" b="0" baseline="300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т.ч</a:t>
                      </a: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 по оферте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1.5. Процентный доход по ИСУ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39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baseline="30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1.7. </a:t>
                      </a:r>
                      <a:r>
                        <a:rPr lang="ru-RU" sz="1000" b="0" baseline="30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Полное/Частичное погашение ИСУ</a:t>
                      </a:r>
                      <a:endParaRPr lang="ru-RU" sz="1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1.8. Дивиденды</a:t>
                      </a:r>
                      <a:endParaRPr lang="ru-RU" sz="1000" b="0" kern="12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49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1.9. Прочие денежные поступления, связанные с инвестированием</a:t>
                      </a:r>
                      <a:endParaRPr lang="ru-RU" sz="1000" b="0" kern="12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  <a:tr h="12125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effectLst/>
                        </a:rPr>
                        <a:t>Итого прогнозируемый денежный поток: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095938"/>
              </p:ext>
            </p:extLst>
          </p:nvPr>
        </p:nvGraphicFramePr>
        <p:xfrm>
          <a:off x="574929" y="3051748"/>
          <a:ext cx="8207822" cy="20230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16874"/>
                <a:gridCol w="457579"/>
                <a:gridCol w="457579"/>
                <a:gridCol w="457579"/>
                <a:gridCol w="457579"/>
                <a:gridCol w="457579"/>
                <a:gridCol w="457579"/>
                <a:gridCol w="457579"/>
                <a:gridCol w="457579"/>
                <a:gridCol w="457579"/>
                <a:gridCol w="457579"/>
                <a:gridCol w="457579"/>
                <a:gridCol w="457579"/>
              </a:tblGrid>
              <a:tr h="1230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</a:rPr>
                        <a:t>Год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2018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0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Квартал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2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Ожидаемые суммы выплат пенсии</a:t>
                      </a:r>
                      <a:endParaRPr lang="ru-RU" sz="9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2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Ожидаемые суммы выплат правопреемникам</a:t>
                      </a:r>
                      <a:endParaRPr lang="ru-RU" sz="9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2401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smtClean="0">
                          <a:effectLst/>
                        </a:rPr>
                        <a:t>Прочие ожидаемые суммы выплат за счет средств пенсионных накоплений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23086">
                <a:tc>
                  <a:txBody>
                    <a:bodyPr/>
                    <a:lstStyle/>
                    <a:p>
                      <a:pPr marL="0" marR="0" indent="0" algn="l" defTabSz="68578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Итого планируемые</a:t>
                      </a:r>
                      <a:r>
                        <a:rPr lang="ru-RU" sz="9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9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выплаты</a:t>
                      </a:r>
                      <a:endParaRPr lang="ru-RU" sz="900" b="0" i="0" u="none" strike="noStrike" dirty="0" smtClean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102030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Размер фиксинга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минимального размера средств пенсионных накоплений, подлежащих отражению на пенсионных счетах накопительной пенсии той части застрахованных лиц Фонда, у которых по состоянию на 31 декабря 2016, 2017 и 2018 годов истекает пятилетний срок с года вступления в силу договора об обязательном пенсионном страховании с Фондом или с года начала нового пятилетнего периода инвестирования)</a:t>
                      </a:r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99" marR="7099" marT="7099" marB="0" anchor="b"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35428" y="299976"/>
            <a:ext cx="8149796" cy="30631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Описание модели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5077" y="3651380"/>
            <a:ext cx="8293546" cy="37366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200" dirty="0" smtClean="0"/>
              <a:t>Условия модели стресс-тестирования</a:t>
            </a:r>
            <a:endParaRPr lang="ru-RU" sz="12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28651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smtClean="0"/>
              <a:t>   Стресс-тест</a:t>
            </a:r>
            <a:endParaRPr lang="ru-RU" sz="1100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62792"/>
              </p:ext>
            </p:extLst>
          </p:nvPr>
        </p:nvGraphicFramePr>
        <p:xfrm>
          <a:off x="325077" y="1113981"/>
          <a:ext cx="8293546" cy="10659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5250"/>
                <a:gridCol w="462358"/>
                <a:gridCol w="462358"/>
                <a:gridCol w="462358"/>
                <a:gridCol w="462358"/>
                <a:gridCol w="462358"/>
                <a:gridCol w="462358"/>
                <a:gridCol w="462358"/>
                <a:gridCol w="462358"/>
                <a:gridCol w="462358"/>
                <a:gridCol w="462358"/>
                <a:gridCol w="462358"/>
                <a:gridCol w="462358"/>
              </a:tblGrid>
              <a:tr h="1490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Год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</a:rPr>
                        <a:t>2016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2017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</a:rPr>
                        <a:t>2018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490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i="1" u="none" strike="noStrike" dirty="0">
                          <a:effectLst/>
                        </a:rPr>
                        <a:t>К</a:t>
                      </a:r>
                      <a:r>
                        <a:rPr lang="ru-RU" sz="900" i="1" u="none" strike="noStrike" dirty="0" smtClean="0">
                          <a:effectLst/>
                        </a:rPr>
                        <a:t>вартал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4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Ожидаемые суммы выплат пенсии</a:t>
                      </a:r>
                      <a:endParaRPr lang="ru-RU" sz="9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4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Ожидаемые суммы выплат правопреемникам</a:t>
                      </a:r>
                      <a:endParaRPr lang="ru-RU" sz="9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88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Ожидаемые суммы выплат выкупных сумм</a:t>
                      </a:r>
                      <a:endParaRPr lang="ru-RU" sz="900" b="1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  <a:tr h="149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Прочие ожидаемые суммы выплат за счет средств пенсионных резервов</a:t>
                      </a:r>
                      <a:endParaRPr lang="ru-RU" sz="9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099" marR="7099" marT="7099" marB="0" anchor="b"/>
                </a:tc>
              </a:tr>
            </a:tbl>
          </a:graphicData>
        </a:graphic>
      </p:graphicFrame>
      <p:sp>
        <p:nvSpPr>
          <p:cNvPr id="12" name="Объект 4"/>
          <p:cNvSpPr txBox="1">
            <a:spLocks/>
          </p:cNvSpPr>
          <p:nvPr/>
        </p:nvSpPr>
        <p:spPr>
          <a:xfrm>
            <a:off x="323663" y="672308"/>
            <a:ext cx="8293287" cy="373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66674" indent="-66674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/>
              <a:t>Денежные потоки по пассивам (НПО)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850" y="3757569"/>
            <a:ext cx="852284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85783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</a:pPr>
            <a:endParaRPr lang="en-US" sz="1400" dirty="0">
              <a:solidFill>
                <a:srgbClr val="8A8A8D"/>
              </a:solidFill>
            </a:endParaRPr>
          </a:p>
          <a:p>
            <a:pPr marL="66674" lvl="0" indent="-66674" algn="just" defTabSz="685783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8A8A8D"/>
                </a:solidFill>
              </a:rPr>
              <a:t>Реинвестирование в модели не учитывается. Отсутствуют новые поступления</a:t>
            </a:r>
            <a:r>
              <a:rPr lang="ru-RU" sz="1400" dirty="0" smtClean="0">
                <a:solidFill>
                  <a:srgbClr val="8A8A8D"/>
                </a:solidFill>
              </a:rPr>
              <a:t>;</a:t>
            </a:r>
            <a:endParaRPr lang="ru-RU" sz="1400" dirty="0">
              <a:solidFill>
                <a:srgbClr val="8A8A8D"/>
              </a:solidFill>
            </a:endParaRPr>
          </a:p>
          <a:p>
            <a:pPr marL="66674" lvl="0" indent="-66674" algn="just" defTabSz="685783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8A8A8D"/>
                </a:solidFill>
              </a:rPr>
              <a:t>Банк России </a:t>
            </a:r>
            <a:r>
              <a:rPr lang="ru-RU" sz="1400" dirty="0" smtClean="0">
                <a:solidFill>
                  <a:srgbClr val="8A8A8D"/>
                </a:solidFill>
              </a:rPr>
              <a:t>представляет </a:t>
            </a:r>
            <a:r>
              <a:rPr lang="ru-RU" sz="1400" dirty="0">
                <a:solidFill>
                  <a:srgbClr val="8A8A8D"/>
                </a:solidFill>
              </a:rPr>
              <a:t>стресс-сценарий (динамику макроэкономических показателей с прогнозами и условиями дефолтов по кредитному риску</a:t>
            </a:r>
            <a:r>
              <a:rPr lang="ru-RU" sz="1400" dirty="0" smtClean="0">
                <a:solidFill>
                  <a:srgbClr val="8A8A8D"/>
                </a:solidFill>
              </a:rPr>
              <a:t>);</a:t>
            </a:r>
            <a:endParaRPr lang="ru-RU" sz="1400" dirty="0">
              <a:solidFill>
                <a:srgbClr val="8A8A8D"/>
              </a:solidFill>
            </a:endParaRPr>
          </a:p>
          <a:p>
            <a:pPr marL="66674" lvl="0" indent="-66674" algn="just" defTabSz="685783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8A8A8D"/>
                </a:solidFill>
              </a:rPr>
              <a:t>Использование </a:t>
            </a:r>
            <a:r>
              <a:rPr lang="ru-RU" sz="1400" dirty="0">
                <a:solidFill>
                  <a:srgbClr val="8A8A8D"/>
                </a:solidFill>
              </a:rPr>
              <a:t>прогнозов денежных потоков, согласованных с аудитором, актуарием Фонда</a:t>
            </a:r>
            <a:r>
              <a:rPr lang="ru-RU" sz="1400" dirty="0" smtClean="0">
                <a:solidFill>
                  <a:srgbClr val="8A8A8D"/>
                </a:solidFill>
              </a:rPr>
              <a:t>;</a:t>
            </a:r>
            <a:endParaRPr lang="ru-RU" sz="1400" dirty="0">
              <a:solidFill>
                <a:srgbClr val="8A8A8D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35428" y="299976"/>
            <a:ext cx="8149796" cy="30631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Описание модели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325077" y="2412913"/>
            <a:ext cx="8293546" cy="373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66674" indent="-66674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/>
              <a:t>Учет пятилетних </a:t>
            </a:r>
            <a:r>
              <a:rPr lang="ru-RU" sz="1200" dirty="0" err="1" smtClean="0"/>
              <a:t>фиксингов</a:t>
            </a:r>
            <a:r>
              <a:rPr lang="ru-RU" sz="1200" dirty="0" smtClean="0"/>
              <a:t> в составе обязательств 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850" y="2786577"/>
            <a:ext cx="8424000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4" lvl="0" indent="-66674" algn="just" defTabSz="685783">
              <a:lnSpc>
                <a:spcPct val="8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8A8A8D"/>
                </a:solidFill>
              </a:rPr>
              <a:t>Стресс-тестирование должно проводиться с учетом фиксации обязательств при инвестировании на пятилетнем горизонте инвестирования</a:t>
            </a:r>
            <a:r>
              <a:rPr lang="en-US" sz="1400" dirty="0">
                <a:solidFill>
                  <a:srgbClr val="8A8A8D"/>
                </a:solidFill>
              </a:rPr>
              <a:t> </a:t>
            </a:r>
            <a:r>
              <a:rPr lang="ru-RU" sz="1400" dirty="0">
                <a:solidFill>
                  <a:srgbClr val="8A8A8D"/>
                </a:solidFill>
              </a:rPr>
              <a:t>(далее – </a:t>
            </a:r>
            <a:r>
              <a:rPr lang="ru-RU" sz="1400" dirty="0" err="1">
                <a:solidFill>
                  <a:srgbClr val="8A8A8D"/>
                </a:solidFill>
              </a:rPr>
              <a:t>фиксинг</a:t>
            </a:r>
            <a:r>
              <a:rPr lang="ru-RU" sz="1400" dirty="0">
                <a:solidFill>
                  <a:srgbClr val="8A8A8D"/>
                </a:solidFill>
              </a:rPr>
              <a:t>): в случае отрицательного финансового результата на момент фиксинга, Фонд покрывает убыток за счет собственных средств (капитала) и РОПС;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8560"/>
            <a:ext cx="8289797" cy="36921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5299" y="920750"/>
            <a:ext cx="8283147" cy="4127499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endParaRPr lang="ru-RU" u="sng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b="1" dirty="0" smtClean="0"/>
              <a:t>    </a:t>
            </a:r>
            <a:r>
              <a:rPr lang="ru-RU" sz="2500" b="1" dirty="0" smtClean="0"/>
              <a:t>Рыночный </a:t>
            </a:r>
            <a:r>
              <a:rPr lang="ru-RU" sz="2500" b="1" dirty="0"/>
              <a:t>риск (процентный, валютный, </a:t>
            </a:r>
            <a:r>
              <a:rPr lang="ru-RU" sz="2500" b="1" dirty="0" smtClean="0"/>
              <a:t>фондовый, риск ликвидности)</a:t>
            </a:r>
            <a:endParaRPr lang="ru-RU" sz="2500" b="1" dirty="0"/>
          </a:p>
          <a:p>
            <a:pPr marL="66674" lvl="4" algn="just">
              <a:lnSpc>
                <a:spcPct val="100000"/>
              </a:lnSpc>
              <a:spcBef>
                <a:spcPts val="750"/>
              </a:spcBef>
            </a:pPr>
            <a:r>
              <a:rPr lang="ru-RU" sz="2200" dirty="0"/>
              <a:t>Необходимо </a:t>
            </a:r>
            <a:r>
              <a:rPr lang="ru-RU" sz="2200" dirty="0" smtClean="0"/>
              <a:t>оценить </a:t>
            </a:r>
            <a:r>
              <a:rPr lang="ru-RU" sz="2200" dirty="0"/>
              <a:t>переоценку активов, подверженных процентному, </a:t>
            </a:r>
            <a:r>
              <a:rPr lang="ru-RU" sz="2200" dirty="0" smtClean="0"/>
              <a:t>валютному, фондовому риску и риску ликвидности в случае реализации стресс-сценария.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500" b="1" dirty="0" smtClean="0"/>
              <a:t>Кредитный риск</a:t>
            </a:r>
            <a:endParaRPr lang="ru-RU" sz="2500" dirty="0"/>
          </a:p>
          <a:p>
            <a:pPr marL="66674" lvl="4" algn="just">
              <a:lnSpc>
                <a:spcPct val="100000"/>
              </a:lnSpc>
              <a:spcBef>
                <a:spcPts val="750"/>
              </a:spcBef>
            </a:pPr>
            <a:r>
              <a:rPr lang="ru-RU" sz="2300" dirty="0"/>
              <a:t>Оценка кредитного риска может осуществляться любыми известными математическими методами (на выходе необходимо получить вероятности дефолтов активов и предполагаемый размер убытка</a:t>
            </a:r>
            <a:r>
              <a:rPr lang="en-US" sz="2300" dirty="0"/>
              <a:t> </a:t>
            </a:r>
            <a:r>
              <a:rPr lang="ru-RU" sz="2300" dirty="0"/>
              <a:t>по кредитному риску).</a:t>
            </a:r>
          </a:p>
          <a:p>
            <a:pPr marL="66674" lvl="4" algn="just">
              <a:lnSpc>
                <a:spcPct val="100000"/>
              </a:lnSpc>
              <a:spcBef>
                <a:spcPts val="750"/>
              </a:spcBef>
            </a:pPr>
            <a:r>
              <a:rPr lang="ru-RU" sz="2300" dirty="0"/>
              <a:t>Оценка кредитного риска должна учитывать макроэкономические сценарии;</a:t>
            </a:r>
          </a:p>
          <a:p>
            <a:pPr marL="66674" lvl="4" algn="just">
              <a:lnSpc>
                <a:spcPct val="100000"/>
              </a:lnSpc>
              <a:spcBef>
                <a:spcPts val="750"/>
              </a:spcBef>
            </a:pPr>
            <a:r>
              <a:rPr lang="ru-RU" sz="2300" dirty="0"/>
              <a:t>Стресс-тестирование кредитного риска должно учитывать минимум 2 дефолта (топ-2 компаний по объему вложений пенсионных средств </a:t>
            </a:r>
            <a:r>
              <a:rPr lang="ru-RU" sz="2300" dirty="0" smtClean="0"/>
              <a:t>с </a:t>
            </a:r>
            <a:r>
              <a:rPr lang="ru-RU" sz="2300" dirty="0"/>
              <a:t>максимальным рейтингом ниже 3 ступеней странового рейтинга </a:t>
            </a:r>
            <a:r>
              <a:rPr lang="ru-RU" sz="2300" dirty="0" smtClean="0"/>
              <a:t>России</a:t>
            </a:r>
            <a:r>
              <a:rPr lang="en-US" sz="2300" dirty="0" smtClean="0"/>
              <a:t> </a:t>
            </a:r>
            <a:r>
              <a:rPr lang="ru-RU" sz="2300" dirty="0" smtClean="0"/>
              <a:t>от международных рейтинговых агентств</a:t>
            </a:r>
            <a:r>
              <a:rPr lang="en-US" sz="2300" dirty="0" smtClean="0"/>
              <a:t> (</a:t>
            </a:r>
            <a:r>
              <a:rPr lang="ru-RU" sz="2300" dirty="0" smtClean="0"/>
              <a:t>в соответствующей валюте</a:t>
            </a:r>
            <a:r>
              <a:rPr lang="en-US" sz="2300" dirty="0" smtClean="0"/>
              <a:t>)</a:t>
            </a:r>
            <a:r>
              <a:rPr lang="ru-RU" sz="2300" dirty="0" smtClean="0"/>
              <a:t> и </a:t>
            </a:r>
            <a:r>
              <a:rPr lang="en-US" sz="2300" dirty="0" smtClean="0"/>
              <a:t>RAEX (</a:t>
            </a:r>
            <a:r>
              <a:rPr lang="ru-RU" sz="2300" dirty="0" smtClean="0"/>
              <a:t>бывший Эксперт РА)), а также дефолт эмитентов, у которых отсутствуют рейтинги от международных рейтинговых агентств </a:t>
            </a:r>
            <a:r>
              <a:rPr lang="ru-RU" sz="2300" dirty="0"/>
              <a:t>и</a:t>
            </a:r>
            <a:r>
              <a:rPr lang="ru-RU" sz="2300" dirty="0" smtClean="0"/>
              <a:t> </a:t>
            </a:r>
            <a:r>
              <a:rPr lang="en-US" sz="2300" dirty="0" smtClean="0"/>
              <a:t>RAEX</a:t>
            </a:r>
            <a:r>
              <a:rPr lang="ru-RU" sz="2300" dirty="0" smtClean="0"/>
              <a:t>.</a:t>
            </a:r>
            <a:endParaRPr lang="ru-RU" sz="2300" dirty="0"/>
          </a:p>
          <a:p>
            <a:pPr algn="just">
              <a:lnSpc>
                <a:spcPct val="100000"/>
              </a:lnSpc>
            </a:pPr>
            <a:r>
              <a:rPr lang="ru-RU" sz="2300" dirty="0"/>
              <a:t>Если актив является проектным вложением, НПФ должен предоставить в ЦБ полную информацию об активе и эмитенте (проекте, стоящем за активом)</a:t>
            </a:r>
            <a:r>
              <a:rPr lang="en-US" sz="2300" dirty="0"/>
              <a:t>. </a:t>
            </a:r>
            <a:r>
              <a:rPr lang="ru-RU" sz="2300" dirty="0"/>
              <a:t>В случае наличия обеспечения, гарантий, подтверждающих финансовых моделей, по результатам которых может быть принято решение о возможном коэффициенте покрытия (</a:t>
            </a:r>
            <a:r>
              <a:rPr lang="en-US" sz="2300" dirty="0"/>
              <a:t>recovery rate)</a:t>
            </a:r>
            <a:r>
              <a:rPr lang="ru-RU" sz="2300" dirty="0"/>
              <a:t> по проектным активам и дефолтным компаниям, следует направить их в Банк России. В случае, если ЦБ посчитает что данной информации недостаточно, актив будет  учтен в стресс-тестировании как дефолтный. При этом следует учитывать в финансовой модели параметры стресс-тестирования. Следует избегать формального подхода и завышения стоимости активов (в том числе залогового обеспечения), поскольку в случае экономической необоснованности данных моделей они не будут приняты Банком России.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100" b="1" dirty="0"/>
              <a:t>     </a:t>
            </a:r>
            <a:r>
              <a:rPr lang="ru-RU" sz="2500" b="1" dirty="0"/>
              <a:t>Риск изъятия средств </a:t>
            </a:r>
            <a:r>
              <a:rPr lang="ru-RU" sz="2500" b="1" dirty="0" smtClean="0"/>
              <a:t>ПН</a:t>
            </a:r>
            <a:r>
              <a:rPr lang="en-US" sz="2500" b="1" dirty="0" smtClean="0"/>
              <a:t> </a:t>
            </a:r>
            <a:r>
              <a:rPr lang="ru-RU" sz="2500" b="1" dirty="0" smtClean="0"/>
              <a:t>(</a:t>
            </a:r>
            <a:r>
              <a:rPr lang="ru-RU" sz="2500" b="1" dirty="0"/>
              <a:t>переходы в другой НПФ/ПФР), риск изъятия средств ПР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300" dirty="0" smtClean="0"/>
              <a:t>В стресс-тестировании </a:t>
            </a:r>
            <a:r>
              <a:rPr lang="ru-RU" sz="2300" dirty="0"/>
              <a:t>необходимо заложить сценарий ухода застрахованных лиц, участников или вкладчиков в другой НПФ или </a:t>
            </a:r>
            <a:r>
              <a:rPr lang="ru-RU" sz="2300" dirty="0" smtClean="0"/>
              <a:t>ПФР.</a:t>
            </a:r>
            <a:endParaRPr lang="ru-RU" sz="23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50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 </a:t>
            </a:r>
            <a:r>
              <a:rPr lang="ru-RU" sz="1100" dirty="0" smtClean="0"/>
              <a:t>  Стресс-тест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711200"/>
            <a:ext cx="8283147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Виды рисков, которые необходимо учесть в стресс-тестировани</a:t>
            </a:r>
            <a:r>
              <a:rPr lang="ru-RU" sz="1200" dirty="0"/>
              <a:t>и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5428" y="299976"/>
            <a:ext cx="8149796" cy="306319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/>
              <a:t>Виды рисков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0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8560"/>
            <a:ext cx="8289797" cy="36921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5299" y="1016000"/>
            <a:ext cx="8283147" cy="40711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ru-RU" sz="14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ru-RU" sz="1400" b="1" dirty="0"/>
              <a:t>    Рыночный риск (процентный, валютный, </a:t>
            </a:r>
            <a:r>
              <a:rPr lang="ru-RU" sz="1400" b="1" dirty="0" smtClean="0"/>
              <a:t>фондовый, риск ликвидности)</a:t>
            </a:r>
            <a:endParaRPr lang="ru-RU" sz="1400" b="1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1. Разбиение активов и пассивов по срокам (квартально) на 3 года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2. Построение баланса на 3 года с учетом всех погашений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3. Переоценка баланса через макроэкономические параметры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b="1" dirty="0" smtClean="0"/>
              <a:t>    Переоценка баланса осуществляется при помощи рыночных показателей: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Для облигаций -  кривая бескупонных доходностей;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Для акций – индекс ММВБ.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      Для прогнозирования рыночных показателей (кривой бескупонной доходности, индекса ММВБ) используются макроэкономические прогнозы и на их основе строится множественная линейная регрессия.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ru-RU" sz="1200" b="1" dirty="0" smtClean="0"/>
              <a:t>Прогнозы полученные на основе макроэкономических показателей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50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 </a:t>
            </a:r>
            <a:r>
              <a:rPr lang="ru-RU" sz="1100" dirty="0" smtClean="0"/>
              <a:t>  Стресс-тест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711200"/>
            <a:ext cx="8283147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Рыночный риск и риск ликвидности</a:t>
            </a:r>
            <a:endParaRPr lang="ru-RU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5428" y="299976"/>
            <a:ext cx="8149796" cy="306319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/>
              <a:t>Виды рисков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2718"/>
              </p:ext>
            </p:extLst>
          </p:nvPr>
        </p:nvGraphicFramePr>
        <p:xfrm>
          <a:off x="576702" y="4128307"/>
          <a:ext cx="8160242" cy="5581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35333"/>
                <a:gridCol w="708303"/>
                <a:gridCol w="708303"/>
                <a:gridCol w="708303"/>
              </a:tblGrid>
              <a:tr h="1403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Рыночные показатели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Прогноз по изменению индекса ММВБ, </a:t>
                      </a:r>
                      <a:r>
                        <a:rPr lang="ru-RU" sz="1100" u="none" strike="noStrike" dirty="0" smtClean="0">
                          <a:effectLst/>
                        </a:rPr>
                        <a:t>%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YoY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Прогноз изменения % ставок, абсолютный </a:t>
                      </a:r>
                      <a:r>
                        <a:rPr lang="ru-RU" sz="1100" u="none" strike="noStrike" dirty="0" smtClean="0">
                          <a:effectLst/>
                        </a:rPr>
                        <a:t>рост/снижение,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YoY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7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8560"/>
            <a:ext cx="8289797" cy="36921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5299" y="1016000"/>
            <a:ext cx="8283147" cy="407115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ru-RU" sz="14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ru-RU" sz="1400" b="1" dirty="0"/>
              <a:t>    Рыночный риск (процентный, валютный, </a:t>
            </a:r>
            <a:r>
              <a:rPr lang="ru-RU" sz="1400" b="1" dirty="0" smtClean="0"/>
              <a:t>фондовый, </a:t>
            </a:r>
            <a:r>
              <a:rPr lang="ru-RU" sz="1400" b="1" dirty="0"/>
              <a:t>риск ликвидности)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4. Соотношения активной и пассивной части баланса (активы покрывают обязательства);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1200" dirty="0" smtClean="0"/>
              <a:t>5. Расчет ликвидной части актива - ликвидная часть активов должна быть более 20-22% (прогноз оттока клиентов);</a:t>
            </a:r>
          </a:p>
          <a:p>
            <a:pPr marL="0" indent="0" algn="r">
              <a:lnSpc>
                <a:spcPct val="110000"/>
              </a:lnSpc>
              <a:buNone/>
            </a:pPr>
            <a:r>
              <a:rPr lang="ru-RU" sz="1200" dirty="0" smtClean="0"/>
              <a:t>Оценка доли ликвидных активов </a:t>
            </a:r>
            <a:r>
              <a:rPr lang="ru-RU" sz="1200" u="sng" dirty="0" smtClean="0"/>
              <a:t>на примере облигаций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2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200" dirty="0"/>
              <a:t>6. Учет пятилетнего фиксинга в составе обязательств – прибыль по части лицевых счетов, у которых закончился пятилетний период, полученная от инвестирования, должна быть больше 0 для выполнения обязательств по </a:t>
            </a:r>
            <a:r>
              <a:rPr lang="ru-RU" sz="1200" dirty="0" err="1"/>
              <a:t>фиксингу</a:t>
            </a:r>
            <a:r>
              <a:rPr lang="ru-RU" sz="1200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50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 </a:t>
            </a:r>
            <a:r>
              <a:rPr lang="ru-RU" sz="1100" dirty="0" smtClean="0"/>
              <a:t>  Стресс-тест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711200"/>
            <a:ext cx="8283147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Рыночный риск, риск ликвидности, продолжение</a:t>
            </a:r>
            <a:endParaRPr lang="ru-RU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5428" y="299976"/>
            <a:ext cx="8149796" cy="306319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/>
              <a:t>Виды рисков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95578"/>
              </p:ext>
            </p:extLst>
          </p:nvPr>
        </p:nvGraphicFramePr>
        <p:xfrm>
          <a:off x="2427398" y="2339693"/>
          <a:ext cx="3430026" cy="19008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37735"/>
                <a:gridCol w="2392291"/>
              </a:tblGrid>
              <a:tr h="3082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Рейтинговая </a:t>
                      </a:r>
                      <a:r>
                        <a:rPr lang="ru-RU" sz="900" u="none" strike="noStrike" dirty="0" smtClean="0">
                          <a:effectLst/>
                        </a:rPr>
                        <a:t>группа облигаций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Доля в </a:t>
                      </a:r>
                      <a:r>
                        <a:rPr lang="ru-RU" sz="900" u="none" strike="noStrike" dirty="0" err="1">
                          <a:effectLst/>
                        </a:rPr>
                        <a:t>субпортфеле</a:t>
                      </a:r>
                      <a:r>
                        <a:rPr lang="ru-RU" sz="900" u="none" strike="noStrike" dirty="0">
                          <a:effectLst/>
                        </a:rPr>
                        <a:t> обл., 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BBB+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BBB-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52%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BB+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12%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BB-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3%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B+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NR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/>
                </a:tc>
              </a:tr>
              <a:tr h="1248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</a:rPr>
                        <a:t>Общий итог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>
                          <a:effectLst/>
                        </a:rPr>
                        <a:t>100%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/>
                </a:tc>
              </a:tr>
              <a:tr h="12752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</a:rPr>
                        <a:t>Доля ликвидных облигаций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85%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5" marR="8385" marT="838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8560"/>
            <a:ext cx="8289797" cy="36921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95299" y="1016000"/>
            <a:ext cx="8283147" cy="407115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400" b="1" dirty="0" smtClean="0"/>
              <a:t>Вариант подхода при оценке кредитного риска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 smtClean="0"/>
              <a:t>Дефолтными считаются активы</a:t>
            </a:r>
            <a:r>
              <a:rPr lang="en-US" sz="1400" dirty="0" smtClean="0"/>
              <a:t>/</a:t>
            </a:r>
            <a:r>
              <a:rPr lang="ru-RU" sz="1400" dirty="0" smtClean="0"/>
              <a:t>часть активов, оцененные по справедливой стоимости (МСФО) с </a:t>
            </a:r>
            <a:r>
              <a:rPr lang="en-US" sz="1400" dirty="0" smtClean="0"/>
              <a:t>G-spread </a:t>
            </a:r>
            <a:r>
              <a:rPr lang="ru-RU" sz="1400" dirty="0" smtClean="0"/>
              <a:t>выше определенного уровня (например, характерного для рейтинговой группы </a:t>
            </a:r>
            <a:r>
              <a:rPr lang="en-US" sz="1400" dirty="0" smtClean="0"/>
              <a:t>B+ </a:t>
            </a:r>
            <a:r>
              <a:rPr lang="ru-RU" sz="1400" dirty="0" smtClean="0"/>
              <a:t>или ниже).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400" dirty="0" smtClean="0"/>
              <a:t>Активы оцениваются по справедливой стоимости (принцип МСФО)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400" dirty="0" smtClean="0"/>
              <a:t>Для каждого актива оценивается справедливая доходность к погашению/оферте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400" dirty="0" smtClean="0"/>
              <a:t>Оценивается уровень </a:t>
            </a:r>
            <a:r>
              <a:rPr lang="en-US" sz="1400" dirty="0" smtClean="0"/>
              <a:t>G-spread;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400" dirty="0" smtClean="0"/>
              <a:t>Если </a:t>
            </a:r>
            <a:r>
              <a:rPr lang="en-US" sz="1400" dirty="0" smtClean="0"/>
              <a:t>G-spread </a:t>
            </a:r>
            <a:r>
              <a:rPr lang="ru-RU" sz="1400" dirty="0" smtClean="0"/>
              <a:t>актива больше уровня</a:t>
            </a:r>
            <a:r>
              <a:rPr lang="en-US" sz="1400" dirty="0" smtClean="0"/>
              <a:t> g-spread </a:t>
            </a:r>
            <a:r>
              <a:rPr lang="ru-RU" sz="1400" dirty="0" smtClean="0"/>
              <a:t>кривой доходности, построенной по активам рейтинговой группы </a:t>
            </a:r>
            <a:r>
              <a:rPr lang="en-US" sz="1400" dirty="0" smtClean="0"/>
              <a:t>B+ </a:t>
            </a:r>
            <a:r>
              <a:rPr lang="ru-RU" sz="1400" dirty="0" smtClean="0"/>
              <a:t>или ниже, то данный актив считается дефолтом</a:t>
            </a:r>
            <a:r>
              <a:rPr lang="en-US" sz="1400" dirty="0" smtClean="0"/>
              <a:t>;</a:t>
            </a:r>
            <a:endParaRPr lang="en-US" sz="1400" dirty="0"/>
          </a:p>
          <a:p>
            <a:pPr marL="0" indent="0" algn="just">
              <a:lnSpc>
                <a:spcPct val="100000"/>
              </a:lnSpc>
              <a:buNone/>
            </a:pPr>
            <a:endParaRPr lang="en-US" sz="1200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/>
          </a:p>
          <a:p>
            <a:pPr marL="0" indent="0" algn="just">
              <a:lnSpc>
                <a:spcPct val="110000"/>
              </a:lnSpc>
              <a:buNone/>
            </a:pPr>
            <a:endParaRPr lang="ru-RU" sz="1200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50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 </a:t>
            </a:r>
            <a:r>
              <a:rPr lang="ru-RU" sz="1100" dirty="0" smtClean="0"/>
              <a:t>  Стресс-тест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711200"/>
            <a:ext cx="8283147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Кредитный риск, продолжение</a:t>
            </a:r>
            <a:endParaRPr lang="ru-RU" sz="12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5428" y="299976"/>
            <a:ext cx="8149796" cy="306319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/>
              <a:t>Виды рисков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8560"/>
            <a:ext cx="8289797" cy="3692139"/>
          </a:xfrm>
        </p:spPr>
        <p:txBody>
          <a:bodyPr>
            <a:norm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28650" y="220533"/>
            <a:ext cx="1797049" cy="39129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/>
              <a:t> </a:t>
            </a:r>
            <a:r>
              <a:rPr lang="ru-RU" sz="1100" dirty="0" smtClean="0"/>
              <a:t>  Стресс-тест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299" y="711200"/>
            <a:ext cx="8283147" cy="30480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Макроэкономические показатели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5428" y="299976"/>
            <a:ext cx="8149796" cy="306319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Макроэкономические показатели стресс-теста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489471"/>
              </p:ext>
            </p:extLst>
          </p:nvPr>
        </p:nvGraphicFramePr>
        <p:xfrm>
          <a:off x="1383290" y="1241946"/>
          <a:ext cx="7044203" cy="37274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21609"/>
                <a:gridCol w="2022594"/>
              </a:tblGrid>
              <a:tr h="15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201</a:t>
                      </a:r>
                      <a:r>
                        <a:rPr lang="en-US" sz="1200" u="none" strike="noStrike" smtClean="0">
                          <a:effectLst/>
                        </a:rPr>
                        <a:t>5</a:t>
                      </a:r>
                      <a:r>
                        <a:rPr lang="ru-RU" sz="1200" u="none" strike="noStrike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(факт)</a:t>
                      </a:r>
                      <a:endParaRPr lang="ru-RU" sz="1200" b="1" i="0" u="none" strike="noStrike" dirty="0">
                        <a:solidFill>
                          <a:srgbClr val="211D1E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94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1" i="0" u="none" strike="noStrike" dirty="0">
                        <a:solidFill>
                          <a:srgbClr val="211D1E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82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Цена на нефть марки «Юралс», средняя за год, долларов США за баррель </a:t>
                      </a:r>
                      <a:endParaRPr lang="ru-RU" sz="1200" b="1" i="0" u="none" strike="noStrike" dirty="0">
                        <a:solidFill>
                          <a:srgbClr val="211D1E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188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Инфляция, % декабрь к декабрю предыдущего года</a:t>
                      </a:r>
                      <a:endParaRPr lang="ru-RU" sz="1200" b="1" i="0" u="none" strike="noStrike" dirty="0">
                        <a:solidFill>
                          <a:srgbClr val="211D1E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1932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Валовой внутренний продукт, % к предыдущему году</a:t>
                      </a:r>
                      <a:endParaRPr lang="ru-RU" sz="1200" b="1" i="0" u="none" strike="noStrike" dirty="0">
                        <a:solidFill>
                          <a:srgbClr val="211D1E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30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Расходы на конечное потребление, 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55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–домашних хозяйств, 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205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Валовое накопление,%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55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–валовое накопление основного капитала, 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18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Чистый экспорт,%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151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-экспорт,%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00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-импорт, % к предыдущему году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-25,7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00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ВВП в текущих ценах, млрд рублей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80 804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188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Курс рубля к доллару США, в среднем за период</a:t>
                      </a:r>
                      <a:endParaRPr lang="ru-RU" sz="1200" b="1" i="0" u="none" strike="noStrike" dirty="0">
                        <a:solidFill>
                          <a:srgbClr val="221E1F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188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Денежная масса в национальном определении, % прирост за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188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Денежная база в узком определении, % прирост за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  <a:tr h="282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Кредит нефинансовым организациям и населению в рублях и иностранной валюте, % прирост за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78" marR="2478" marT="247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RF Terracotta">
  <a:themeElements>
    <a:clrScheme name="CBRF new">
      <a:dk1>
        <a:srgbClr val="8A8A8D"/>
      </a:dk1>
      <a:lt1>
        <a:sysClr val="window" lastClr="FFFFFF"/>
      </a:lt1>
      <a:dk2>
        <a:srgbClr val="B9B8BA"/>
      </a:dk2>
      <a:lt2>
        <a:srgbClr val="E7E6E6"/>
      </a:lt2>
      <a:accent1>
        <a:srgbClr val="77777A"/>
      </a:accent1>
      <a:accent2>
        <a:srgbClr val="3E96DB"/>
      </a:accent2>
      <a:accent3>
        <a:srgbClr val="A89B9D"/>
      </a:accent3>
      <a:accent4>
        <a:srgbClr val="8586C6"/>
      </a:accent4>
      <a:accent5>
        <a:srgbClr val="B46E28"/>
      </a:accent5>
      <a:accent6>
        <a:srgbClr val="AB5253"/>
      </a:accent6>
      <a:hlink>
        <a:srgbClr val="77777A"/>
      </a:hlink>
      <a:folHlink>
        <a:srgbClr val="777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 anchor="t" anchorCtr="0">
        <a:noAutofit/>
      </a:bodyPr>
      <a:lstStyle>
        <a:defPPr algn="l">
          <a:lnSpc>
            <a:spcPct val="90000"/>
          </a:lnSpc>
          <a:defRPr sz="20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8958406292FA84CBB73275E1FBEB0D5" ma:contentTypeVersion="0" ma:contentTypeDescription="Создание документа." ma:contentTypeScope="" ma:versionID="c5b3cb7eae0c0de49a4af825291039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B6F6FD-F14D-4D29-8EFA-DA1125EA8D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22F2E2-9D26-4E89-BF20-7932D98C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78ABD8-5295-4616-B6BE-5B81D71A7D7B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</TotalTime>
  <Words>1496</Words>
  <Application>Microsoft Office PowerPoint</Application>
  <PresentationFormat>Экран (16:9)</PresentationFormat>
  <Paragraphs>458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CBRF Terracotta</vt:lpstr>
      <vt:lpstr>Презентация PowerPoint</vt:lpstr>
      <vt:lpstr>Описание модели</vt:lpstr>
      <vt:lpstr>Описание модели</vt:lpstr>
      <vt:lpstr>Описание модели</vt:lpstr>
      <vt:lpstr>         </vt:lpstr>
      <vt:lpstr>         </vt:lpstr>
      <vt:lpstr>         </vt:lpstr>
      <vt:lpstr>         </vt:lpstr>
      <vt:lpstr>        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</dc:creator>
  <cp:lastModifiedBy>Шмаков Никита Игоревич</cp:lastModifiedBy>
  <cp:revision>159</cp:revision>
  <cp:lastPrinted>2016-05-30T14:27:41Z</cp:lastPrinted>
  <dcterms:created xsi:type="dcterms:W3CDTF">2015-05-29T06:16:23Z</dcterms:created>
  <dcterms:modified xsi:type="dcterms:W3CDTF">2016-07-20T12:24:14Z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0x01010068958406292FA84CBB73275E1FBEB0D5</vt:lpwstr>
  </property>
</Properties>
</file>