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747" r:id="rId3"/>
    <p:sldId id="746" r:id="rId4"/>
    <p:sldId id="750" r:id="rId5"/>
    <p:sldId id="748" r:id="rId6"/>
    <p:sldId id="739" r:id="rId7"/>
    <p:sldId id="743" r:id="rId8"/>
    <p:sldId id="741" r:id="rId9"/>
    <p:sldId id="749" r:id="rId10"/>
    <p:sldId id="733" r:id="rId11"/>
    <p:sldId id="734" r:id="rId12"/>
    <p:sldId id="292" r:id="rId13"/>
  </p:sldIdLst>
  <p:sldSz cx="9144000" cy="6858000" type="screen4x3"/>
  <p:notesSz cx="6797675" cy="987425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2223">
          <p15:clr>
            <a:srgbClr val="A4A3A4"/>
          </p15:clr>
        </p15:guide>
        <p15:guide id="5" orient="horz" pos="548">
          <p15:clr>
            <a:srgbClr val="A4A3A4"/>
          </p15:clr>
        </p15:guide>
        <p15:guide id="6" orient="horz" pos="3405">
          <p15:clr>
            <a:srgbClr val="A4A3A4"/>
          </p15:clr>
        </p15:guide>
        <p15:guide id="7" orient="horz" pos="2931">
          <p15:clr>
            <a:srgbClr val="A4A3A4"/>
          </p15:clr>
        </p15:guide>
        <p15:guide id="8" orient="horz" pos="3684">
          <p15:clr>
            <a:srgbClr val="A4A3A4"/>
          </p15:clr>
        </p15:guide>
        <p15:guide id="9" orient="horz" pos="3022">
          <p15:clr>
            <a:srgbClr val="A4A3A4"/>
          </p15:clr>
        </p15:guide>
        <p15:guide id="10" orient="horz" pos="2886" userDrawn="1">
          <p15:clr>
            <a:srgbClr val="A4A3A4"/>
          </p15:clr>
        </p15:guide>
        <p15:guide id="11" orient="horz" pos="2363">
          <p15:clr>
            <a:srgbClr val="A4A3A4"/>
          </p15:clr>
        </p15:guide>
        <p15:guide id="12" orient="horz" pos="3503">
          <p15:clr>
            <a:srgbClr val="A4A3A4"/>
          </p15:clr>
        </p15:guide>
        <p15:guide id="13" orient="horz" pos="3249">
          <p15:clr>
            <a:srgbClr val="A4A3A4"/>
          </p15:clr>
        </p15:guide>
        <p15:guide id="14" orient="horz" pos="2160">
          <p15:clr>
            <a:srgbClr val="A4A3A4"/>
          </p15:clr>
        </p15:guide>
        <p15:guide id="15" pos="3087">
          <p15:clr>
            <a:srgbClr val="A4A3A4"/>
          </p15:clr>
        </p15:guide>
        <p15:guide id="16" pos="350">
          <p15:clr>
            <a:srgbClr val="A4A3A4"/>
          </p15:clr>
        </p15:guide>
        <p15:guide id="17" pos="5556">
          <p15:clr>
            <a:srgbClr val="A4A3A4"/>
          </p15:clr>
        </p15:guide>
        <p15:guide id="18" pos="3560">
          <p15:clr>
            <a:srgbClr val="A4A3A4"/>
          </p15:clr>
        </p15:guide>
        <p15:guide id="19" pos="4876">
          <p15:clr>
            <a:srgbClr val="A4A3A4"/>
          </p15:clr>
        </p15:guide>
        <p15:guide id="20" pos="5130">
          <p15:clr>
            <a:srgbClr val="A4A3A4"/>
          </p15:clr>
        </p15:guide>
        <p15:guide id="21" pos="2744">
          <p15:clr>
            <a:srgbClr val="A4A3A4"/>
          </p15:clr>
        </p15:guide>
        <p15:guide id="22" pos="1679">
          <p15:clr>
            <a:srgbClr val="A4A3A4"/>
          </p15:clr>
        </p15:guide>
        <p15:guide id="23" pos="4344">
          <p15:clr>
            <a:srgbClr val="A4A3A4"/>
          </p15:clr>
        </p15:guide>
        <p15:guide id="24" pos="1435">
          <p15:clr>
            <a:srgbClr val="A4A3A4"/>
          </p15:clr>
        </p15:guide>
        <p15:guide id="25" pos="2166">
          <p15:clr>
            <a:srgbClr val="A4A3A4"/>
          </p15:clr>
        </p15:guide>
        <p15:guide id="26" pos="4014">
          <p15:clr>
            <a:srgbClr val="A4A3A4"/>
          </p15:clr>
        </p15:guide>
        <p15:guide id="27" pos="1746">
          <p15:clr>
            <a:srgbClr val="A4A3A4"/>
          </p15:clr>
        </p15:guide>
        <p15:guide id="28" pos="1933">
          <p15:clr>
            <a:srgbClr val="A4A3A4"/>
          </p15:clr>
        </p15:guide>
        <p15:guide id="29" pos="3678">
          <p15:clr>
            <a:srgbClr val="A4A3A4"/>
          </p15:clr>
        </p15:guide>
        <p15:guide id="30" pos="5426">
          <p15:clr>
            <a:srgbClr val="A4A3A4"/>
          </p15:clr>
        </p15:guide>
        <p15:guide id="31" pos="1882">
          <p15:clr>
            <a:srgbClr val="A4A3A4"/>
          </p15:clr>
        </p15:guide>
        <p15:guide id="32" pos="3651">
          <p15:clr>
            <a:srgbClr val="A4A3A4"/>
          </p15:clr>
        </p15:guide>
        <p15:guide id="33" pos="4558">
          <p15:clr>
            <a:srgbClr val="A4A3A4"/>
          </p15:clr>
        </p15:guide>
        <p15:guide id="34" pos="5454">
          <p15:clr>
            <a:srgbClr val="A4A3A4"/>
          </p15:clr>
        </p15:guide>
        <p15:guide id="35" orient="horz" pos="3975">
          <p15:clr>
            <a:srgbClr val="A4A3A4"/>
          </p15:clr>
        </p15:guide>
        <p15:guide id="36" orient="horz" pos="3023">
          <p15:clr>
            <a:srgbClr val="A4A3A4"/>
          </p15:clr>
        </p15:guide>
        <p15:guide id="37" orient="horz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EEE"/>
    <a:srgbClr val="99FF66"/>
    <a:srgbClr val="F9F9F9"/>
    <a:srgbClr val="EAEAEA"/>
    <a:srgbClr val="EAEFF2"/>
    <a:srgbClr val="4CB0C8"/>
    <a:srgbClr val="008000"/>
    <a:srgbClr val="F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9543" autoAdjust="0"/>
  </p:normalViewPr>
  <p:slideViewPr>
    <p:cSldViewPr showGuides="1">
      <p:cViewPr>
        <p:scale>
          <a:sx n="120" d="100"/>
          <a:sy n="120" d="100"/>
        </p:scale>
        <p:origin x="-1404" y="24"/>
      </p:cViewPr>
      <p:guideLst>
        <p:guide orient="horz" pos="232"/>
        <p:guide orient="horz" pos="3974"/>
        <p:guide orient="horz" pos="1344"/>
        <p:guide orient="horz" pos="2223"/>
        <p:guide orient="horz" pos="548"/>
        <p:guide orient="horz" pos="3405"/>
        <p:guide orient="horz" pos="2931"/>
        <p:guide orient="horz" pos="3684"/>
        <p:guide orient="horz" pos="3022"/>
        <p:guide orient="horz" pos="2886"/>
        <p:guide orient="horz" pos="2363"/>
        <p:guide orient="horz" pos="3503"/>
        <p:guide orient="horz" pos="3249"/>
        <p:guide orient="horz" pos="2160"/>
        <p:guide orient="horz" pos="3975"/>
        <p:guide orient="horz" pos="3023"/>
        <p:guide orient="horz" pos="2887"/>
        <p:guide pos="3087"/>
        <p:guide pos="350"/>
        <p:guide pos="5556"/>
        <p:guide pos="3560"/>
        <p:guide pos="4876"/>
        <p:guide pos="5130"/>
        <p:guide pos="2744"/>
        <p:guide pos="1679"/>
        <p:guide pos="4344"/>
        <p:guide pos="1435"/>
        <p:guide pos="2166"/>
        <p:guide pos="4014"/>
        <p:guide pos="1746"/>
        <p:guide pos="1933"/>
        <p:guide pos="3678"/>
        <p:guide pos="5426"/>
        <p:guide pos="1882"/>
        <p:guide pos="3651"/>
        <p:guide pos="4558"/>
        <p:guide pos="54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D93-DBC9-43C9-839E-1965B041696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3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3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1494D-DA2A-41D8-8474-293E252A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6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3CD1-7F5E-4876-B084-B58376788AB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7D80-8025-4A2F-A69B-8301DC121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1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мы предлагаем развивать систему в следующем направлении.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Первое. Мы сохраняем зарекомендовавшие себя компоненты рынка как основу и основной источник притока средств в систему: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ОПС со снижением тарифа обязательного взноса до 1-2%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НПО в существующей конфигурации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Второе. Параллельно начинаем развивать ИПК и наблюдаем за проектом на первых этапах запуска.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и ключевой момент – вне зависимости от первых результатов ИПК, вовлеченности граждан и т.д., мы развиваем новые коммерческие продукты и кросс-продажи.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мы сможем обеспечить не две компоненты, а три, две из которых уже полноценно работают – ОПС, НПО (включая ИПП) и ИПК.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этим мы будем продолжать работать с коммерческими продуктами, развиваясь как полноценные участники финансового рынка.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это: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приведет к повышению коэффициента замещения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расширит возможности бизнеса и позволит зарабатывать дополнительную прибыль.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4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Последние несколько лет финансовый рынок развивается по принципу супермаркета – людям нужно только самое главное и в одном месте.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Продукты, услуги и сервисы сегодня может развивать каждый, и участники становятся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взаимодополняемыми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взаимозаменяемыми.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8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Последние несколько лет финансовый рынок развивается по принципу супермаркета – людям нужно только самое главное и в одном месте.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Продукты, услуги и сервисы сегодня может развивать каждый, и участники становятся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взаимодополняемыми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взаимозаменяемыми.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2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4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клиент ориентируется не на поставщика, а на услугу. Наша задача – предложить больше на одной платформе.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1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Негосударственные пенсионные фонды, которые в результате изменений последних 3 лет стали полноценными бизнес-участниками рынка, могут рассчитывать на самый долгосрочный контакт с клиентом и как следствие, лучше изучить его привычки и потребности.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банках даже в случае ипотеки это максимум 7 лет.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Страховые компании – чуть дольше, но до 10 лет.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НПФ во времени как таковые не ограничены. Даже после назначения пенсии, человек может всегда обратиться в фонд и взаимосвязь с ним будет поддерживаться регулярно – на основе ежемесячных выплат. 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с клиентом в НПФ могут быть максимально продлены и качественно улучшены и за счет уникальной экспертизы фондов: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Экспертизы долгосрочных инвестиций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 актуарных расчетов, которое выдержит  нагрузку в виде долгосрочных обязательств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главное – новых коммерческих продуктов в линейке и кросс-продаж, о развитии которых мы хотим поговорить. Прежде всего это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-страхование и коробочные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кобрендовые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продукты.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7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потому, что мы можем сопровождать клиента на всех жизненных этапах, наша ниша может быть уникальной даже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взаимодополняемом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рынке.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Банки обладают наработанной экспертизой в управлении денежным потоком и транзакциях.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Страховые компании – в рисках.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негосударственный пенсионный фонд – это образ жизни клиента, его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lifestyle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задача – создать многофункциональную платформу в том числе и для кросс-продаж. В распоряжении крупнейших игроков рынка сегодня – уникальные клиентские базы, с которыми можно и нужно работать.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2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для этого нам надо закрепить за фондами право развиваться на сегодняшнем агрессивном рынке.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участники рынка находятся: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едином информационном поле: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дискуссия о развитии финансового рынка участвую все, в ноябре 2016 года участники рынка высказывались за то, что ИПК могут развивать и страховые компании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едином операционном поле: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точки зрения обслуживания (личный кабинет, интернет сервисы), с точки зрения изучения клиентских баз (CRM,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кредитные истории, в перспективе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едином регуляторном поле: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мегарегулятор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ЦБ РФ, подходы в гарантировании аналогичны, экспертиза и контроль за каждым одинаково высока 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разном правовом поле.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НПФ нет разрешения на основании лицензии развивать другие продукты, нет права проводить рекламные и маркетинговые акции.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0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– за счет широкой и диверсифицированной продуктовой линейки – мы получаем возможность окупить развитие филиальной сети, а значит – стать доступнее и ближе к клиенту. </a:t>
            </a:r>
          </a:p>
          <a:p>
            <a:pPr lvl="0"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Развиваясь как полноценный финансовый партнер, НПФ становится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востребованнее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клиента. </a:t>
            </a:r>
          </a:p>
          <a:p>
            <a:pPr lvl="0"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Наконец, это источник дополнительной прибыли, помимо органического роста 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7D80-8025-4A2F-A69B-8301DC121F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"/>
          <a:stretch/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0" y="99392"/>
            <a:ext cx="9144000" cy="6758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5626" y="529630"/>
            <a:ext cx="6608663" cy="820738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200"/>
              </a:lnSpc>
              <a:defRPr sz="28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  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36576"/>
            <a:ext cx="5145712" cy="400110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63" y="6422454"/>
            <a:ext cx="5093543" cy="307777"/>
          </a:xfrm>
        </p:spPr>
        <p:txBody>
          <a:bodyPr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СИДОРОВ Н.В., </a:t>
            </a:r>
            <a:r>
              <a:rPr lang="ru-RU" dirty="0" err="1" smtClean="0"/>
              <a:t>ГЕнЕРАЛЬНЫЙ</a:t>
            </a:r>
            <a:r>
              <a:rPr lang="ru-RU" dirty="0" smtClean="0"/>
              <a:t> ДИРЕКТОР</a:t>
            </a:r>
            <a:endParaRPr lang="ru-RU" dirty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00192" y="6433593"/>
            <a:ext cx="2596158" cy="307777"/>
          </a:xfrm>
        </p:spPr>
        <p:txBody>
          <a:bodyPr>
            <a:spAutoFit/>
          </a:bodyPr>
          <a:lstStyle>
            <a:lvl1pPr marL="0" indent="0" algn="r">
              <a:buNone/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МОСКВА, НОЯБРЬ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85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50" y="6427458"/>
            <a:ext cx="213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</a:rPr>
              <a:t>НОВЫЕ ПРОДУКТЫ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0"/>
          <a:stretch/>
        </p:blipFill>
        <p:spPr>
          <a:xfrm>
            <a:off x="-9178" y="-14934"/>
            <a:ext cx="9161804" cy="6334059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50" y="6427458"/>
            <a:ext cx="1500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</a:rPr>
              <a:t>ИННОВАЦИИ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50" y="6427458"/>
            <a:ext cx="1500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</a:rPr>
              <a:t>ИННОВАЦИИ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5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/>
          <a:stretch/>
        </p:blipFill>
        <p:spPr>
          <a:xfrm>
            <a:off x="-9178" y="-33884"/>
            <a:ext cx="9153178" cy="6393651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50" y="6427458"/>
            <a:ext cx="1500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</a:rPr>
              <a:t>ИННОВАЦИИ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027948" y="6427458"/>
            <a:ext cx="1723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0" dirty="0" smtClean="0">
                <a:solidFill>
                  <a:schemeClr val="bg1"/>
                </a:solidFill>
              </a:rPr>
              <a:t>HR</a:t>
            </a:r>
            <a:r>
              <a:rPr lang="ru-RU" sz="1600" baseline="0" dirty="0" smtClean="0">
                <a:solidFill>
                  <a:schemeClr val="bg1"/>
                </a:solidFill>
              </a:rPr>
              <a:t>-СТРАТЕГИЯ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b="355"/>
          <a:stretch/>
        </p:blipFill>
        <p:spPr>
          <a:xfrm>
            <a:off x="627" y="-8203"/>
            <a:ext cx="9153178" cy="6319125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027948" y="6427458"/>
            <a:ext cx="1723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0" dirty="0" smtClean="0">
                <a:solidFill>
                  <a:schemeClr val="bg1"/>
                </a:solidFill>
              </a:rPr>
              <a:t>HR</a:t>
            </a:r>
            <a:r>
              <a:rPr lang="ru-RU" sz="1600" baseline="0" dirty="0" smtClean="0">
                <a:solidFill>
                  <a:schemeClr val="bg1"/>
                </a:solidFill>
              </a:rPr>
              <a:t>-СТРАТЕГИЯ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4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76674"/>
            <a:ext cx="860498" cy="7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5627" y="4652742"/>
            <a:ext cx="1712119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8"/>
          </p:nvPr>
        </p:nvSpPr>
        <p:spPr>
          <a:xfrm>
            <a:off x="555625" y="5193680"/>
            <a:ext cx="172243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9"/>
          </p:nvPr>
        </p:nvSpPr>
        <p:spPr>
          <a:xfrm>
            <a:off x="2659608" y="5193680"/>
            <a:ext cx="172243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20"/>
          </p:nvPr>
        </p:nvSpPr>
        <p:spPr>
          <a:xfrm>
            <a:off x="4900613" y="5193680"/>
            <a:ext cx="172243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6878985" y="5193680"/>
            <a:ext cx="172243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22" hasCustomPrompt="1"/>
          </p:nvPr>
        </p:nvSpPr>
        <p:spPr>
          <a:xfrm>
            <a:off x="2643983" y="4643439"/>
            <a:ext cx="1712119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3" hasCustomPrompt="1"/>
          </p:nvPr>
        </p:nvSpPr>
        <p:spPr>
          <a:xfrm>
            <a:off x="4900615" y="4643439"/>
            <a:ext cx="1712119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24" hasCustomPrompt="1"/>
          </p:nvPr>
        </p:nvSpPr>
        <p:spPr>
          <a:xfrm>
            <a:off x="6884592" y="4643439"/>
            <a:ext cx="1712119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557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 hasCustomPrompt="1"/>
          </p:nvPr>
        </p:nvSpPr>
        <p:spPr>
          <a:xfrm>
            <a:off x="555627" y="2162175"/>
            <a:ext cx="22161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Картинка</a:t>
            </a:r>
            <a:endParaRPr lang="ru-RU" dirty="0"/>
          </a:p>
        </p:txBody>
      </p:sp>
      <p:sp>
        <p:nvSpPr>
          <p:cNvPr id="13" name="Объект 9"/>
          <p:cNvSpPr>
            <a:spLocks noGrp="1"/>
          </p:cNvSpPr>
          <p:nvPr>
            <p:ph sz="quarter" idx="19" hasCustomPrompt="1"/>
          </p:nvPr>
        </p:nvSpPr>
        <p:spPr>
          <a:xfrm>
            <a:off x="3433740" y="2162175"/>
            <a:ext cx="22161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Картинка</a:t>
            </a:r>
            <a:endParaRPr lang="ru-RU" dirty="0"/>
          </a:p>
        </p:txBody>
      </p:sp>
      <p:sp>
        <p:nvSpPr>
          <p:cNvPr id="14" name="Объект 9"/>
          <p:cNvSpPr>
            <a:spLocks noGrp="1"/>
          </p:cNvSpPr>
          <p:nvPr>
            <p:ph sz="quarter" idx="20" hasCustomPrompt="1"/>
          </p:nvPr>
        </p:nvSpPr>
        <p:spPr>
          <a:xfrm>
            <a:off x="6353177" y="2162175"/>
            <a:ext cx="22161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Картинка</a:t>
            </a:r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21"/>
          </p:nvPr>
        </p:nvSpPr>
        <p:spPr>
          <a:xfrm>
            <a:off x="555626" y="4787900"/>
            <a:ext cx="221615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2"/>
          </p:nvPr>
        </p:nvSpPr>
        <p:spPr>
          <a:xfrm>
            <a:off x="3435351" y="4797426"/>
            <a:ext cx="221615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3"/>
          </p:nvPr>
        </p:nvSpPr>
        <p:spPr>
          <a:xfrm>
            <a:off x="6353177" y="4797426"/>
            <a:ext cx="221615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v.balakina\Design_Polina\#Будущее\Шаблон презентации\от агентства\B2B\Исходник в AI\Cover_B2B_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5624" y="2752354"/>
            <a:ext cx="7185026" cy="820738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200"/>
              </a:lnSpc>
              <a:defRPr sz="28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  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3568824"/>
            <a:ext cx="7200800" cy="400110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450850" y="6341092"/>
            <a:ext cx="2895600" cy="246221"/>
          </a:xfrm>
        </p:spPr>
        <p:txBody>
          <a:bodyPr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НПФ «БУДУЩЕЕ» </a:t>
            </a:r>
            <a:r>
              <a:rPr lang="en-US" smtClean="0"/>
              <a:t>WWW.FUTURENPF.RU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00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11154" y="6427458"/>
            <a:ext cx="3222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ВИДЕНИЕ</a:t>
            </a:r>
            <a:r>
              <a:rPr lang="en-US" sz="1600" baseline="0" dirty="0" smtClean="0">
                <a:solidFill>
                  <a:schemeClr val="bg1"/>
                </a:solidFill>
              </a:rPr>
              <a:t>  |  </a:t>
            </a:r>
            <a:r>
              <a:rPr lang="ru-RU" sz="1600" dirty="0" smtClean="0">
                <a:solidFill>
                  <a:schemeClr val="bg1"/>
                </a:solidFill>
              </a:rPr>
              <a:t>МИССИЯ</a:t>
            </a:r>
            <a:r>
              <a:rPr lang="en-US" sz="1600" baseline="0" dirty="0" smtClean="0">
                <a:solidFill>
                  <a:schemeClr val="bg1"/>
                </a:solidFill>
              </a:rPr>
              <a:t>  |  </a:t>
            </a:r>
            <a:r>
              <a:rPr lang="ru-RU" sz="1600" dirty="0" smtClean="0">
                <a:solidFill>
                  <a:schemeClr val="bg1"/>
                </a:solidFill>
              </a:rPr>
              <a:t>ЦЕЛИ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9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5624" y="4349852"/>
            <a:ext cx="250420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2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8"/>
          </p:nvPr>
        </p:nvSpPr>
        <p:spPr>
          <a:xfrm>
            <a:off x="555626" y="4542635"/>
            <a:ext cx="2513013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5" hasCustomPrompt="1"/>
          </p:nvPr>
        </p:nvSpPr>
        <p:spPr>
          <a:xfrm>
            <a:off x="3325836" y="4350994"/>
            <a:ext cx="250420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2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6" hasCustomPrompt="1"/>
          </p:nvPr>
        </p:nvSpPr>
        <p:spPr>
          <a:xfrm>
            <a:off x="6097885" y="4350994"/>
            <a:ext cx="250420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2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7"/>
          </p:nvPr>
        </p:nvSpPr>
        <p:spPr>
          <a:xfrm>
            <a:off x="3325814" y="4549652"/>
            <a:ext cx="2513013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28"/>
          </p:nvPr>
        </p:nvSpPr>
        <p:spPr>
          <a:xfrm>
            <a:off x="6100764" y="4549652"/>
            <a:ext cx="2513013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555625" y="2162175"/>
            <a:ext cx="8066727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10113" y="2162175"/>
            <a:ext cx="3712241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10113" y="2162175"/>
            <a:ext cx="3712241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5"/>
          </p:nvPr>
        </p:nvSpPr>
        <p:spPr>
          <a:xfrm>
            <a:off x="539554" y="2162175"/>
            <a:ext cx="3712241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5626" y="5155579"/>
            <a:ext cx="3800475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2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8"/>
          </p:nvPr>
        </p:nvSpPr>
        <p:spPr>
          <a:xfrm>
            <a:off x="555627" y="5372415"/>
            <a:ext cx="3800475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9" hasCustomPrompt="1"/>
          </p:nvPr>
        </p:nvSpPr>
        <p:spPr>
          <a:xfrm>
            <a:off x="4900615" y="5155579"/>
            <a:ext cx="3721739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2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0"/>
          </p:nvPr>
        </p:nvSpPr>
        <p:spPr>
          <a:xfrm>
            <a:off x="4900615" y="5373216"/>
            <a:ext cx="3721738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555627" y="2162175"/>
            <a:ext cx="3415357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806107" y="3861048"/>
            <a:ext cx="218983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9"/>
          </p:nvPr>
        </p:nvSpPr>
        <p:spPr>
          <a:xfrm>
            <a:off x="1807649" y="4115420"/>
            <a:ext cx="218983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14364" y="5182379"/>
            <a:ext cx="2181572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1"/>
          </p:nvPr>
        </p:nvSpPr>
        <p:spPr>
          <a:xfrm>
            <a:off x="1818343" y="5445224"/>
            <a:ext cx="2189831" cy="17953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v.balakina\Design_Polina\#Будущее\Шаблон презентации\от агентства\B2B\Исходник в AI\Razdelitel_B2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"/>
            <a:ext cx="9143750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5624" y="2752354"/>
            <a:ext cx="7185026" cy="820738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2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  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68824"/>
            <a:ext cx="7200800" cy="400110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450850" y="6341092"/>
            <a:ext cx="2895600" cy="246221"/>
          </a:xfrm>
        </p:spPr>
        <p:txBody>
          <a:bodyPr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НПФ «БУДУЩЕЕ» </a:t>
            </a:r>
            <a:r>
              <a:rPr lang="en-US" smtClean="0"/>
              <a:t>WWW.FUTURENPF.RU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8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19"/>
          </p:nvPr>
        </p:nvSpPr>
        <p:spPr>
          <a:xfrm>
            <a:off x="539750" y="3429000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0"/>
          </p:nvPr>
        </p:nvSpPr>
        <p:spPr>
          <a:xfrm>
            <a:off x="555625" y="5402091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1"/>
          </p:nvPr>
        </p:nvSpPr>
        <p:spPr>
          <a:xfrm>
            <a:off x="3339256" y="3429000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22"/>
          </p:nvPr>
        </p:nvSpPr>
        <p:spPr>
          <a:xfrm>
            <a:off x="6084168" y="3429000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23"/>
          </p:nvPr>
        </p:nvSpPr>
        <p:spPr>
          <a:xfrm>
            <a:off x="3339256" y="5402091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4"/>
          </p:nvPr>
        </p:nvSpPr>
        <p:spPr>
          <a:xfrm>
            <a:off x="6084168" y="5402091"/>
            <a:ext cx="2528888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7704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3"/>
            <a:ext cx="6896695" cy="7311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23"/>
          </p:nvPr>
        </p:nvSpPr>
        <p:spPr>
          <a:xfrm>
            <a:off x="6314430" y="2204439"/>
            <a:ext cx="2307922" cy="11068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24"/>
          </p:nvPr>
        </p:nvSpPr>
        <p:spPr>
          <a:xfrm>
            <a:off x="6335045" y="3747488"/>
            <a:ext cx="2287309" cy="107597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5"/>
          </p:nvPr>
        </p:nvSpPr>
        <p:spPr>
          <a:xfrm>
            <a:off x="518939" y="2204439"/>
            <a:ext cx="2307922" cy="11068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6"/>
          </p:nvPr>
        </p:nvSpPr>
        <p:spPr>
          <a:xfrm>
            <a:off x="539554" y="3747488"/>
            <a:ext cx="2287309" cy="107597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1106426" cy="11064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1106426" cy="1106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08" y="2204864"/>
            <a:ext cx="1106426" cy="1106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1106426" cy="11064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555626" y="2162175"/>
            <a:ext cx="2109788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2915818" y="3529014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19"/>
          </p:nvPr>
        </p:nvSpPr>
        <p:spPr>
          <a:xfrm>
            <a:off x="2915818" y="3760481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4355681" y="3529014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1"/>
          </p:nvPr>
        </p:nvSpPr>
        <p:spPr>
          <a:xfrm>
            <a:off x="4355681" y="3760481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22" hasCustomPrompt="1"/>
          </p:nvPr>
        </p:nvSpPr>
        <p:spPr>
          <a:xfrm>
            <a:off x="5776798" y="3531294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3"/>
          </p:nvPr>
        </p:nvSpPr>
        <p:spPr>
          <a:xfrm>
            <a:off x="5776798" y="3762762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24" hasCustomPrompt="1"/>
          </p:nvPr>
        </p:nvSpPr>
        <p:spPr>
          <a:xfrm>
            <a:off x="7209941" y="3534718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25"/>
          </p:nvPr>
        </p:nvSpPr>
        <p:spPr>
          <a:xfrm>
            <a:off x="7209941" y="3766186"/>
            <a:ext cx="1362697" cy="179536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7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6358"/>
          <a:stretch/>
        </p:blipFill>
        <p:spPr>
          <a:xfrm>
            <a:off x="-9178" y="-22871"/>
            <a:ext cx="9161803" cy="6341995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11154" y="6427458"/>
            <a:ext cx="3222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ВИДЕНИЕ</a:t>
            </a:r>
            <a:r>
              <a:rPr lang="en-US" sz="1600" baseline="0" dirty="0" smtClean="0">
                <a:solidFill>
                  <a:schemeClr val="bg1"/>
                </a:solidFill>
              </a:rPr>
              <a:t>  |  </a:t>
            </a:r>
            <a:r>
              <a:rPr lang="ru-RU" sz="1600" dirty="0" smtClean="0">
                <a:solidFill>
                  <a:schemeClr val="bg1"/>
                </a:solidFill>
              </a:rPr>
              <a:t>МИССИЯ</a:t>
            </a:r>
            <a:r>
              <a:rPr lang="en-US" sz="1600" baseline="0" dirty="0" smtClean="0">
                <a:solidFill>
                  <a:schemeClr val="bg1"/>
                </a:solidFill>
              </a:rPr>
              <a:t>  |  </a:t>
            </a:r>
            <a:r>
              <a:rPr lang="ru-RU" sz="1600" dirty="0" smtClean="0">
                <a:solidFill>
                  <a:schemeClr val="bg1"/>
                </a:solidFill>
              </a:rPr>
              <a:t>ЦЕЛИ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полнение чисто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32048" y="63349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НПФ «БУДУЩЕЕ» </a:t>
            </a:r>
            <a:r>
              <a:rPr lang="en-US" sz="1000" dirty="0" smtClean="0">
                <a:solidFill>
                  <a:schemeClr val="accent1"/>
                </a:solidFill>
              </a:rPr>
              <a:t>WWW.FUTURENPF.RU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88426" y="6312733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/>
              <a:pPr algn="r"/>
              <a:t>‹#›</a:t>
            </a:fld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332657"/>
            <a:ext cx="886469" cy="7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/>
          <a:stretch/>
        </p:blipFill>
        <p:spPr>
          <a:xfrm>
            <a:off x="0" y="0"/>
            <a:ext cx="9144000" cy="6216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10"/>
          <p:cNvSpPr>
            <a:spLocks noGrp="1"/>
          </p:cNvSpPr>
          <p:nvPr>
            <p:ph type="body" sz="quarter" idx="14"/>
          </p:nvPr>
        </p:nvSpPr>
        <p:spPr>
          <a:xfrm>
            <a:off x="414563" y="6415236"/>
            <a:ext cx="5093543" cy="2308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Лицензия № 296/2 от 16.06.2009 г. Выдана Центральным банком Российской Федерации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5626" y="529631"/>
            <a:ext cx="6608663" cy="410369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200"/>
              </a:lnSpc>
              <a:defRPr sz="28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  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34824"/>
            <a:ext cx="6696744" cy="400110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55627" y="1412875"/>
            <a:ext cx="5095875" cy="1538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Генеральный директор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00192" y="6361140"/>
            <a:ext cx="2596158" cy="307777"/>
          </a:xfrm>
        </p:spPr>
        <p:txBody>
          <a:bodyPr>
            <a:spAutoFit/>
          </a:bodyPr>
          <a:lstStyle>
            <a:lvl1pPr marL="0" indent="0" algn="r">
              <a:buNone/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МОСКВА, НОЯБРЬ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0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09835" y="6427458"/>
            <a:ext cx="2513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РАБОТА</a:t>
            </a:r>
            <a:r>
              <a:rPr lang="ru-RU" sz="1600" baseline="0" dirty="0" smtClean="0">
                <a:solidFill>
                  <a:schemeClr val="bg1"/>
                </a:solidFill>
              </a:rPr>
              <a:t> С КЛИЕНТАМИ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6398582"/>
            <a:ext cx="393135" cy="3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09835" y="6427458"/>
            <a:ext cx="2513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РАБОТА</a:t>
            </a:r>
            <a:r>
              <a:rPr lang="ru-RU" sz="1600" baseline="0" dirty="0" smtClean="0">
                <a:solidFill>
                  <a:schemeClr val="bg1"/>
                </a:solidFill>
              </a:rPr>
              <a:t> С КЛИЕНТАМИ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6398582"/>
            <a:ext cx="393135" cy="3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27948" y="642745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6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b="8255"/>
          <a:stretch/>
        </p:blipFill>
        <p:spPr>
          <a:xfrm>
            <a:off x="-9178" y="1"/>
            <a:ext cx="9161804" cy="6596735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49" y="6427458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 и</a:t>
            </a:r>
            <a:r>
              <a:rPr lang="ru-RU" sz="1600" baseline="0" dirty="0" smtClean="0">
                <a:solidFill>
                  <a:schemeClr val="bg1"/>
                </a:solidFill>
              </a:rPr>
              <a:t> </a:t>
            </a:r>
            <a:r>
              <a:rPr lang="en-US" sz="1600" baseline="0" dirty="0" smtClean="0">
                <a:solidFill>
                  <a:schemeClr val="bg1"/>
                </a:solidFill>
              </a:rPr>
              <a:t>PR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149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49" y="6427458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 и</a:t>
            </a:r>
            <a:r>
              <a:rPr lang="ru-RU" sz="1600" baseline="0" dirty="0" smtClean="0">
                <a:solidFill>
                  <a:schemeClr val="bg1"/>
                </a:solidFill>
              </a:rPr>
              <a:t> </a:t>
            </a:r>
            <a:r>
              <a:rPr lang="en-US" sz="1600" baseline="0" dirty="0" smtClean="0">
                <a:solidFill>
                  <a:schemeClr val="bg1"/>
                </a:solidFill>
              </a:rPr>
              <a:t>PR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напол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b="16250"/>
          <a:stretch/>
        </p:blipFill>
        <p:spPr>
          <a:xfrm>
            <a:off x="-36512" y="-14933"/>
            <a:ext cx="9189137" cy="6442391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9178" y="6319125"/>
            <a:ext cx="9161804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69332"/>
          </a:xfrm>
        </p:spPr>
        <p:txBody>
          <a:bodyPr lIns="0" tIns="0" rIns="0" bIns="0" anchor="t" anchorCtr="0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627" y="933105"/>
            <a:ext cx="6896695" cy="2821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buNone/>
              <a:defRPr sz="200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900613" y="2152106"/>
            <a:ext cx="3721740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55627" y="2162175"/>
            <a:ext cx="3800475" cy="17953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4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388426" y="6453338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AF30852-465E-4F4E-B20C-0001C0FBC9E4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27950" y="6427458"/>
            <a:ext cx="213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</a:rPr>
              <a:t>НОВЫЕ ПРОДУКТЫ</a:t>
            </a:r>
            <a:endParaRPr lang="en-US" sz="16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7200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НПФ «БУДУЩЕЕ» </a:t>
            </a:r>
            <a:r>
              <a:rPr lang="en-US" smtClean="0"/>
              <a:t>WWW.FUTURENPF.RU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0852-465E-4F4E-B20C-0001C0FBC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694" r:id="rId9"/>
    <p:sldLayoutId id="2147483700" r:id="rId10"/>
    <p:sldLayoutId id="2147483695" r:id="rId11"/>
    <p:sldLayoutId id="2147483701" r:id="rId12"/>
    <p:sldLayoutId id="2147483703" r:id="rId13"/>
    <p:sldLayoutId id="2147483696" r:id="rId14"/>
    <p:sldLayoutId id="2147483702" r:id="rId15"/>
    <p:sldLayoutId id="2147483690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9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google.ru/url?sa=i&amp;rct=j&amp;q=&amp;esrc=s&amp;source=images&amp;cd=&amp;cad=rja&amp;uact=8&amp;ved=0ahUKEwis5J-34LfJAhVDYQ8KHaA7B0MQjRwIBw&amp;url=http://www.msqq.com/icon/55984/&amp;psig=AFQjCNG62PU8wDPXn61K8DtKRkAT9h1Uyg&amp;ust=14489593601521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>
                <a:latin typeface="Circe Light" panose="020B0402020203020203"/>
              </a:rPr>
              <a:t>Москва, декабрь 2016 </a:t>
            </a:r>
            <a:endParaRPr lang="ru-RU" dirty="0">
              <a:latin typeface="Circe Light" panose="020B0402020203020203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626" y="529630"/>
            <a:ext cx="6968702" cy="820738"/>
          </a:xfrm>
        </p:spPr>
        <p:txBody>
          <a:bodyPr/>
          <a:lstStyle/>
          <a:p>
            <a:r>
              <a:rPr lang="ru-RU" dirty="0" smtClean="0">
                <a:latin typeface="Circe" panose="020B0502020203020203" pitchFamily="34" charset="-52"/>
              </a:rPr>
              <a:t>Коммерциализация рынка </a:t>
            </a:r>
            <a:r>
              <a:rPr lang="ru-RU" dirty="0" err="1" smtClean="0">
                <a:latin typeface="Circe" panose="020B0502020203020203" pitchFamily="34" charset="-52"/>
              </a:rPr>
              <a:t>нпф</a:t>
            </a:r>
            <a:r>
              <a:rPr lang="ru-RU" dirty="0" smtClean="0">
                <a:latin typeface="Circe" panose="020B0502020203020203" pitchFamily="34" charset="-52"/>
              </a:rPr>
              <a:t> 2017-2020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5"/>
          </p:nvPr>
        </p:nvSpPr>
        <p:spPr>
          <a:xfrm>
            <a:off x="319658" y="6433591"/>
            <a:ext cx="5620494" cy="30777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irce Light" panose="020B0402020203020203"/>
              </a:rPr>
              <a:t>Николай сидоров </a:t>
            </a:r>
            <a:endParaRPr lang="ru-RU" dirty="0">
              <a:solidFill>
                <a:schemeClr val="bg1"/>
              </a:solidFill>
              <a:latin typeface="Circe Light" panose="020B04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20790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565933"/>
            <a:ext cx="7698308" cy="307777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Сценарий развития системы 2016- начало 2020 </a:t>
            </a:r>
            <a:endParaRPr lang="ru-RU" sz="2000" dirty="0">
              <a:latin typeface="Circe" panose="020B0502020203020203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3740486"/>
            <a:ext cx="74888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456">
            <a:off x="4094303" y="3681264"/>
            <a:ext cx="756906" cy="567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0869" y="1988839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Начинаем запускать ИПК и – </a:t>
            </a:r>
          </a:p>
          <a:p>
            <a:endParaRPr lang="ru-RU" sz="16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вне зависимости от развития событий  </a:t>
            </a:r>
          </a:p>
          <a:p>
            <a:endParaRPr lang="ru-RU" sz="1600" b="1" dirty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4198729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Запускаем новые коммерческие продукты: </a:t>
            </a:r>
          </a:p>
          <a:p>
            <a:endParaRPr lang="ru-RU" sz="1450" b="1" dirty="0" smtClean="0">
              <a:solidFill>
                <a:schemeClr val="accent1"/>
              </a:solidFill>
              <a:latin typeface="Circe" panose="020B0502020203020203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5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Life-</a:t>
            </a:r>
            <a:r>
              <a:rPr lang="ru-RU" sz="145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страхование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50" b="1" dirty="0" err="1" smtClean="0">
                <a:solidFill>
                  <a:schemeClr val="accent1"/>
                </a:solidFill>
                <a:latin typeface="Circe" panose="020B0502020203020203" pitchFamily="34" charset="-52"/>
              </a:rPr>
              <a:t>Кобренды</a:t>
            </a:r>
            <a:r>
              <a:rPr lang="ru-RU" sz="145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 </a:t>
            </a:r>
            <a:endParaRPr lang="ru-RU" sz="1450" b="1" dirty="0">
              <a:solidFill>
                <a:schemeClr val="accent1"/>
              </a:solidFill>
              <a:latin typeface="Circe" panose="020B0502020203020203" pitchFamily="34" charset="-52"/>
            </a:endParaRPr>
          </a:p>
        </p:txBody>
      </p:sp>
      <p:pic>
        <p:nvPicPr>
          <p:cNvPr id="49" name="Picture 6" descr="http://www.msqq.com/download/?t=png&amp;id=55978&amp;classid=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" r="4105" b="4279"/>
          <a:stretch/>
        </p:blipFill>
        <p:spPr bwMode="auto">
          <a:xfrm rot="5983966">
            <a:off x="1016510" y="2992779"/>
            <a:ext cx="4265769" cy="44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1520" y="1916832"/>
            <a:ext cx="74168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988840"/>
            <a:ext cx="2448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Сохраняем ОПС со снижением тарифа до   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1-2%</a:t>
            </a:r>
          </a:p>
          <a:p>
            <a:endParaRPr lang="ru-RU" sz="1200" dirty="0">
              <a:solidFill>
                <a:schemeClr val="tx2"/>
              </a:solidFill>
              <a:latin typeface="Circe" panose="020B0502020203020203" pitchFamily="34" charset="-52"/>
            </a:endParaRPr>
          </a:p>
          <a:p>
            <a:endParaRPr lang="ru-RU" sz="1400" dirty="0">
              <a:solidFill>
                <a:schemeClr val="tx2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9888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Сохраняем НПО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 pitchFamily="34" charset="-52"/>
              </a:rPr>
              <a:t>в существующей конфигурации</a:t>
            </a:r>
            <a:endParaRPr lang="ru-RU" b="1" dirty="0">
              <a:solidFill>
                <a:schemeClr val="accent1"/>
              </a:solidFill>
              <a:latin typeface="Circe" panose="020B0502020203020203" pitchFamily="34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1578278"/>
            <a:ext cx="0" cy="357891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1578278"/>
            <a:ext cx="0" cy="357891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4572000" y="2845966"/>
            <a:ext cx="504056" cy="65504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565933"/>
            <a:ext cx="7194251" cy="307777"/>
          </a:xfrm>
        </p:spPr>
        <p:txBody>
          <a:bodyPr/>
          <a:lstStyle/>
          <a:p>
            <a:r>
              <a:rPr lang="ru-RU" sz="2000" dirty="0">
                <a:latin typeface="Circe" panose="020B0502020203020203"/>
              </a:rPr>
              <a:t>И тогда К 2020 г. У нас есть: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55627" y="1286470"/>
            <a:ext cx="7616773" cy="9448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Circe" panose="020B0502020203020203" pitchFamily="34" charset="-52"/>
              </a:rPr>
              <a:t>3 работающие компоненты вместо 2, одна из которых </a:t>
            </a:r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развита недостаточно                  </a:t>
            </a:r>
            <a:endParaRPr lang="ru-RU" sz="16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Возможности для </a:t>
            </a:r>
            <a:r>
              <a:rPr lang="ru-RU" sz="1600" b="1" dirty="0">
                <a:solidFill>
                  <a:srgbClr val="000000"/>
                </a:solidFill>
                <a:latin typeface="Circe" panose="020B0502020203020203" pitchFamily="34" charset="-52"/>
              </a:rPr>
              <a:t>НПФ </a:t>
            </a:r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Circe" panose="020B0502020203020203" pitchFamily="34" charset="-52"/>
              </a:rPr>
              <a:t>любой </a:t>
            </a:r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экономической и демографической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ситуации выполнять </a:t>
            </a:r>
            <a:r>
              <a:rPr lang="ru-RU" sz="1600" b="1" dirty="0">
                <a:solidFill>
                  <a:srgbClr val="000000"/>
                </a:solidFill>
                <a:latin typeface="Circe" panose="020B0502020203020203" pitchFamily="34" charset="-52"/>
              </a:rPr>
              <a:t>обязательства, а бизнесу – зарабатывать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71600" y="5869892"/>
            <a:ext cx="6840760" cy="738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868144" y="2564904"/>
            <a:ext cx="1728192" cy="3232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0" y="3322439"/>
            <a:ext cx="2438497" cy="226680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115616" y="5301208"/>
            <a:ext cx="187220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923928" y="40770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irce" panose="020B0502020203020203"/>
              </a:rPr>
              <a:t>Х </a:t>
            </a:r>
            <a:r>
              <a:rPr lang="en-US" sz="3200" dirty="0" smtClean="0">
                <a:solidFill>
                  <a:schemeClr val="accent1"/>
                </a:solidFill>
                <a:latin typeface="Circe" panose="020B0502020203020203"/>
              </a:rPr>
              <a:t>n</a:t>
            </a:r>
            <a:endParaRPr lang="ru-RU" dirty="0">
              <a:solidFill>
                <a:schemeClr val="accent1"/>
              </a:solidFill>
              <a:latin typeface="Circe" panose="020B050202020302020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53732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Circe" panose="020B0502020203020203"/>
              </a:rPr>
              <a:t>ИПК + НПО</a:t>
            </a:r>
            <a:endParaRPr lang="ru-RU" b="1" dirty="0">
              <a:solidFill>
                <a:srgbClr val="000000"/>
              </a:solidFill>
              <a:latin typeface="Circe" panose="020B050202020302020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2825641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Circe" panose="020B0502020203020203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Circe" panose="020B0502020203020203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irce" panose="020B0502020203020203"/>
              </a:rPr>
              <a:t> 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Circe" panose="020B0502020203020203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Circe" panose="020B0502020203020203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0024" y="2783830"/>
            <a:ext cx="155229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Circe" panose="020B0502020203020203"/>
              </a:rPr>
              <a:t>ИПК</a:t>
            </a:r>
            <a:endParaRPr lang="ru-RU" sz="1400" b="1" dirty="0" smtClean="0">
              <a:solidFill>
                <a:schemeClr val="bg1"/>
              </a:solidFill>
              <a:latin typeface="Circe" panose="020B050202020302020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Circe" panose="020B0502020203020203"/>
              </a:rPr>
              <a:t>ОПС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Circe" panose="020B0502020203020203"/>
              </a:rPr>
              <a:t>НПО (+ИПП)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latin typeface="Circe" panose="020B050202020302020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latin typeface="Circe" panose="020B050202020302020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latin typeface="Circe" panose="020B050202020302020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irce" panose="020B0502020203020203"/>
              </a:rPr>
              <a:t>Cross-</a:t>
            </a:r>
            <a:r>
              <a:rPr lang="ru-RU" b="1" dirty="0" smtClean="0">
                <a:solidFill>
                  <a:schemeClr val="bg1"/>
                </a:solidFill>
                <a:latin typeface="Circe" panose="020B0502020203020203"/>
              </a:rPr>
              <a:t>продажи</a:t>
            </a:r>
            <a:endParaRPr lang="ru-RU" b="1" dirty="0">
              <a:solidFill>
                <a:schemeClr val="bg1"/>
              </a:solidFill>
              <a:latin typeface="Circe" panose="020B050202020302020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223629" y="404927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irce" panose="020B0502020203020203"/>
              </a:rPr>
              <a:t>Коэффициент замещения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Circe" panose="020B0502020203020203"/>
              </a:rPr>
              <a:t>и возможности бизнеса</a:t>
            </a:r>
            <a:endParaRPr lang="ru-RU" b="1" dirty="0">
              <a:solidFill>
                <a:schemeClr val="accent1"/>
              </a:solidFill>
              <a:latin typeface="Circe" panose="020B0502020203020203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90185" y="396387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940152" y="443711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irce" panose="020B0502020203020203"/>
              </a:rPr>
              <a:t> </a:t>
            </a:r>
            <a:endParaRPr lang="ru-RU" dirty="0">
              <a:solidFill>
                <a:schemeClr val="bg1"/>
              </a:solidFill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37160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Москва, декабрь 2016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626" y="529631"/>
            <a:ext cx="6608663" cy="410369"/>
          </a:xfrm>
        </p:spPr>
        <p:txBody>
          <a:bodyPr/>
          <a:lstStyle/>
          <a:p>
            <a:r>
              <a:rPr lang="ru-RU" dirty="0" smtClean="0"/>
              <a:t>Вместе в будущее!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615553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РЫНОК РАЗВИВАЕТСЯ ПО ПРИНЦИПУ ФИНАНСОВОГО СУПЕРМАРКЕТА </a:t>
            </a:r>
            <a:r>
              <a:rPr lang="en-US" sz="2000" dirty="0" smtClean="0">
                <a:latin typeface="Circe" panose="020B0502020203020203"/>
              </a:rPr>
              <a:t>&amp; COMMUNICATION PLACE 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1817083"/>
            <a:ext cx="7400749" cy="5642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Популярный сотовый </a:t>
            </a:r>
            <a:r>
              <a:rPr lang="ru-RU" sz="1600" b="1" dirty="0" err="1" smtClean="0">
                <a:solidFill>
                  <a:srgbClr val="000000"/>
                </a:solidFill>
                <a:latin typeface="Circe Light" panose="020B0402020203020203" pitchFamily="34" charset="-52"/>
              </a:rPr>
              <a:t>ритейлер</a:t>
            </a: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 из киоска развивается в супермаркет, где можно получить кредит и купить авиабилеты </a:t>
            </a:r>
            <a:endParaRPr lang="ru-RU" sz="1400" b="1" dirty="0" smtClean="0">
              <a:solidFill>
                <a:srgbClr val="000000"/>
              </a:solidFill>
              <a:latin typeface="Circe Light" panose="020B0402020203020203" pitchFamily="34" charset="-52"/>
            </a:endParaRPr>
          </a:p>
        </p:txBody>
      </p:sp>
      <p:pic>
        <p:nvPicPr>
          <p:cNvPr id="1040" name="Picture 16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rusaerolog.ru/uploads/images/portfolio/evro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71690"/>
            <a:ext cx="2736304" cy="5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8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0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3" y="2823705"/>
            <a:ext cx="2222649" cy="8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3546747" y="2564904"/>
            <a:ext cx="1457301" cy="1296144"/>
          </a:xfrm>
          <a:prstGeom prst="rightArrow">
            <a:avLst>
              <a:gd name="adj1" fmla="val 56639"/>
              <a:gd name="adj2" fmla="val 44192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" name="TextBox 41"/>
          <p:cNvSpPr txBox="1"/>
          <p:nvPr/>
        </p:nvSpPr>
        <p:spPr>
          <a:xfrm>
            <a:off x="611560" y="415140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Киоск-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ритейлер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 с мобильной техникой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irce" panose="020B0502020203020203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056" y="414908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Communication place </a:t>
            </a:r>
            <a:endParaRPr lang="ru-RU" sz="1600" b="1" dirty="0" smtClean="0">
              <a:solidFill>
                <a:schemeClr val="accent1"/>
              </a:solidFill>
              <a:latin typeface="Circe Light" panose="020B0402020203020203" pitchFamily="34" charset="-52"/>
            </a:endParaRPr>
          </a:p>
          <a:p>
            <a:endParaRPr lang="ru-RU" sz="1600" b="1" dirty="0">
              <a:solidFill>
                <a:schemeClr val="tx2"/>
              </a:solidFill>
              <a:latin typeface="Circe Light" panose="020B0402020203020203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digital-</a:t>
            </a:r>
            <a:r>
              <a:rPr lang="ru-RU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товары и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финансовые услуги: кредиты и кредитные истории, переводы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билеты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trade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/>
                </a:solidFill>
                <a:latin typeface="Circe Light" panose="020B0402020203020203" pitchFamily="34" charset="-52"/>
              </a:rPr>
              <a:t>спорт и туризм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/>
              </a:solidFill>
              <a:latin typeface="Circe Light" panose="020B04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33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615553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РЫНОК РАЗВИВАЕТСЯ ПО ПРИНЦИПУ ФИНАНСОВОГО СУПЕРМАРКЕТА </a:t>
            </a:r>
            <a:r>
              <a:rPr lang="en-US" sz="2000" dirty="0" smtClean="0">
                <a:latin typeface="Circe" panose="020B0502020203020203"/>
              </a:rPr>
              <a:t>&amp; COMMUNICATION PLACE 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1817083"/>
            <a:ext cx="7400749" cy="5642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Банк-</a:t>
            </a:r>
            <a:r>
              <a:rPr lang="ru-RU" sz="1600" b="1" dirty="0" err="1" smtClean="0">
                <a:solidFill>
                  <a:srgbClr val="000000"/>
                </a:solidFill>
                <a:latin typeface="Circe Light" panose="020B0402020203020203" pitchFamily="34" charset="-52"/>
              </a:rPr>
              <a:t>монолайнер</a:t>
            </a: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с единственной картой и без филиальной сети развивает мощнейшую в стране многофункциональную </a:t>
            </a:r>
            <a:r>
              <a:rPr lang="en-US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cross-sale </a:t>
            </a: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платформу</a:t>
            </a:r>
            <a:endParaRPr lang="ru-RU" sz="1400" b="1" dirty="0" smtClean="0">
              <a:solidFill>
                <a:srgbClr val="000000"/>
              </a:solidFill>
              <a:latin typeface="Circe Light" panose="020B0402020203020203" pitchFamily="34" charset="-52"/>
            </a:endParaRPr>
          </a:p>
        </p:txBody>
      </p:sp>
      <p:pic>
        <p:nvPicPr>
          <p:cNvPr id="1040" name="Picture 16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8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0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11560" y="415140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Банковские карты: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 кредитные,  дебетовые, вклады.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irce Light" panose="020B0402020203020203" pitchFamily="34" charset="-52"/>
            </a:endParaRPr>
          </a:p>
          <a:p>
            <a:endParaRPr lang="ru-RU" b="1" dirty="0">
              <a:solidFill>
                <a:schemeClr val="tx2"/>
              </a:solidFill>
              <a:latin typeface="Circe" panose="020B0502020203020203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414908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Сохранение 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развитие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своей продуктовой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линейки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Circe Light" panose="020B0402020203020203" pitchFamily="34" charset="-52"/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Продажа продуктов партнеров: ипотека, страхование, билеты, отели, услуги для бизнеса.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/>
              </a:solidFill>
              <a:latin typeface="Circe Light" panose="020B0402020203020203" pitchFamily="34" charset="-52"/>
            </a:endParaRPr>
          </a:p>
        </p:txBody>
      </p:sp>
      <p:sp>
        <p:nvSpPr>
          <p:cNvPr id="3" name="AutoShape 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Картинки по запросу тиньков бан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b="23170"/>
          <a:stretch/>
        </p:blipFill>
        <p:spPr bwMode="auto">
          <a:xfrm>
            <a:off x="5325269" y="2854756"/>
            <a:ext cx="2127051" cy="7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 bwMode="auto">
          <a:xfrm>
            <a:off x="631390" y="2854756"/>
            <a:ext cx="2428442" cy="7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546747" y="2564904"/>
            <a:ext cx="1457301" cy="1296144"/>
          </a:xfrm>
          <a:prstGeom prst="rightArrow">
            <a:avLst>
              <a:gd name="adj1" fmla="val 56639"/>
              <a:gd name="adj2" fmla="val 44192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38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615553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РЫНОК РАЗВИВАЕТСЯ ПО ПРИНЦИПУ ФИНАНСОВОГО СУПЕРМАРКЕТА </a:t>
            </a:r>
            <a:r>
              <a:rPr lang="en-US" sz="2000" dirty="0" smtClean="0">
                <a:latin typeface="Circe" panose="020B0502020203020203"/>
              </a:rPr>
              <a:t>&amp; COMMUNICATION PLACE 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1817083"/>
            <a:ext cx="7400749" cy="5642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Мегафон запускает банковскую карту, привязанную к счету мобильного телефона </a:t>
            </a:r>
            <a:endParaRPr lang="ru-RU" sz="1400" b="1" dirty="0" smtClean="0">
              <a:solidFill>
                <a:srgbClr val="000000"/>
              </a:solidFill>
              <a:latin typeface="Circe Light" panose="020B0402020203020203" pitchFamily="34" charset="-52"/>
            </a:endParaRPr>
          </a:p>
        </p:txBody>
      </p:sp>
      <p:pic>
        <p:nvPicPr>
          <p:cNvPr id="1040" name="Picture 16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6.euroset.ru/upload_sprite_cache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8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0" descr="https://cdn.picodi.com/ru/files/img/euroset/old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76056" y="414908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Для переводов и покупок аналогично обычной карте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Circe Light" panose="020B0402020203020203" pitchFamily="34" charset="-52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irce Light" panose="020B0402020203020203" pitchFamily="34" charset="-52"/>
              </a:rPr>
              <a:t>Личный кабинет Мегафон-банка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Circe Light" panose="020B0402020203020203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/>
              </a:solidFill>
              <a:latin typeface="Circe Light" panose="020B0402020203020203" pitchFamily="34" charset="-52"/>
            </a:endParaRPr>
          </a:p>
        </p:txBody>
      </p:sp>
      <p:sp>
        <p:nvSpPr>
          <p:cNvPr id="3" name="AutoShape 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Картинки по запросу тиньков банк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546747" y="2564904"/>
            <a:ext cx="1457301" cy="1296144"/>
          </a:xfrm>
          <a:prstGeom prst="rightArrow">
            <a:avLst>
              <a:gd name="adj1" fmla="val 56639"/>
              <a:gd name="adj2" fmla="val 44192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" name="AutoShape 2" descr="Картинки по запросу мегафон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Картинки по запросу мегафон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718166"/>
            <a:ext cx="1783848" cy="9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Картинки по запросу банковская карта мегафо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 r="2824" b="15685"/>
          <a:stretch/>
        </p:blipFill>
        <p:spPr bwMode="auto">
          <a:xfrm>
            <a:off x="5580112" y="2564904"/>
            <a:ext cx="2379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07777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Парадигма рынка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38015" y="4808185"/>
            <a:ext cx="8592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sz="1800" b="0" dirty="0" smtClean="0">
                <a:solidFill>
                  <a:schemeClr val="bg1"/>
                </a:solidFill>
                <a:latin typeface="Circe" panose="020B0502020203020203"/>
              </a:rPr>
              <a:t>клиент </a:t>
            </a:r>
            <a:endParaRPr lang="en-US" altLang="de-DE" sz="1800" b="0" dirty="0">
              <a:solidFill>
                <a:schemeClr val="bg1"/>
              </a:solidFill>
              <a:latin typeface="Circe" panose="020B0502020203020203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625394" y="3068960"/>
            <a:ext cx="9698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b="0" dirty="0" smtClean="0">
                <a:solidFill>
                  <a:schemeClr val="bg1"/>
                </a:solidFill>
                <a:latin typeface="Circe" panose="020B0502020203020203"/>
              </a:rPr>
              <a:t>накопления</a:t>
            </a:r>
            <a:r>
              <a:rPr lang="ru-RU" altLang="de-DE" sz="1800" b="0" dirty="0" smtClean="0">
                <a:solidFill>
                  <a:schemeClr val="bg1"/>
                </a:solidFill>
                <a:latin typeface="Circe" panose="020B0502020203020203"/>
              </a:rPr>
              <a:t> </a:t>
            </a:r>
            <a:endParaRPr lang="en-US" altLang="de-DE" sz="1800" b="0" dirty="0">
              <a:solidFill>
                <a:schemeClr val="bg1"/>
              </a:solidFill>
              <a:latin typeface="Circe" panose="020B0502020203020203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853787" y="3717032"/>
            <a:ext cx="6299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b="0" dirty="0" smtClean="0">
                <a:solidFill>
                  <a:schemeClr val="bg1"/>
                </a:solidFill>
                <a:latin typeface="Circe" panose="020B0502020203020203"/>
              </a:rPr>
              <a:t>личный </a:t>
            </a:r>
          </a:p>
          <a:p>
            <a:pPr algn="l">
              <a:lnSpc>
                <a:spcPct val="100000"/>
              </a:lnSpc>
            </a:pPr>
            <a:r>
              <a:rPr lang="ru-RU" altLang="de-DE" b="0" dirty="0" smtClean="0">
                <a:solidFill>
                  <a:schemeClr val="bg1"/>
                </a:solidFill>
                <a:latin typeface="Circe" panose="020B0502020203020203"/>
              </a:rPr>
              <a:t>кабинет</a:t>
            </a:r>
            <a:endParaRPr lang="en-US" altLang="de-DE" sz="1800" b="0" dirty="0">
              <a:solidFill>
                <a:schemeClr val="bg1"/>
              </a:solidFill>
              <a:latin typeface="Circe" panose="020B0502020203020203"/>
            </a:endParaRPr>
          </a:p>
        </p:txBody>
      </p:sp>
      <p:pic>
        <p:nvPicPr>
          <p:cNvPr id="7170" name="Picture 2" descr="C:\Users\kmakarova\AppData\Local\Microsoft\Windows\Temporary Internet Files\Content.Outlook\NT7LNZXO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21" y="2564904"/>
            <a:ext cx="1061511" cy="10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1817083"/>
            <a:ext cx="7400749" cy="5642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Circe Light" panose="020B0402020203020203" pitchFamily="34" charset="-52"/>
              </a:rPr>
              <a:t>Клиент ориентируется на услугу, а не на поставщика. Его цель – получить самое главное в одном месте </a:t>
            </a:r>
            <a:endParaRPr lang="ru-RU" sz="1400" b="1" dirty="0" smtClean="0">
              <a:solidFill>
                <a:srgbClr val="000000"/>
              </a:solidFill>
              <a:latin typeface="Circe Light" panose="020B0402020203020203" pitchFamily="34" charset="-52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323528" y="4036243"/>
            <a:ext cx="2112962" cy="549275"/>
          </a:xfrm>
          <a:prstGeom prst="homePlate">
            <a:avLst>
              <a:gd name="adj" fmla="val 161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accent1"/>
            </a:outerShdw>
          </a:effec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17190" y="4173176"/>
            <a:ext cx="1863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1800" dirty="0" smtClean="0">
                <a:latin typeface="Circe Light" panose="020B0402020203020203" pitchFamily="34" charset="-52"/>
              </a:rPr>
              <a:t>накопления</a:t>
            </a:r>
            <a:endParaRPr lang="en-US" altLang="de-DE" sz="1800" dirty="0">
              <a:latin typeface="Circe Light" panose="020B0402020203020203" pitchFamily="34" charset="-52"/>
            </a:endParaRPr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426715" y="3717032"/>
            <a:ext cx="472877" cy="4414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de-DE" sz="1800" dirty="0">
                <a:solidFill>
                  <a:schemeClr val="bg1"/>
                </a:solidFill>
                <a:latin typeface="Circe Light" panose="020B0402020203020203" pitchFamily="34" charset="-52"/>
              </a:rPr>
              <a:t>1</a:t>
            </a:r>
            <a:endParaRPr lang="en-US" altLang="de-DE" sz="1800" dirty="0">
              <a:latin typeface="Circe Light" panose="020B0402020203020203" pitchFamily="34" charset="-52"/>
            </a:endParaRPr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2555776" y="4036243"/>
            <a:ext cx="2112962" cy="549275"/>
          </a:xfrm>
          <a:prstGeom prst="homePlate">
            <a:avLst>
              <a:gd name="adj" fmla="val 161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accent1"/>
            </a:outerShdw>
          </a:effec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4788024" y="4036243"/>
            <a:ext cx="2112962" cy="549275"/>
          </a:xfrm>
          <a:prstGeom prst="homePlate">
            <a:avLst>
              <a:gd name="adj" fmla="val 161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accent1"/>
            </a:outerShdw>
          </a:effec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auto">
          <a:xfrm>
            <a:off x="6995542" y="4036243"/>
            <a:ext cx="2112962" cy="549275"/>
          </a:xfrm>
          <a:prstGeom prst="homePlate">
            <a:avLst>
              <a:gd name="adj" fmla="val 161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accent1"/>
            </a:outerShdw>
          </a:effec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699792" y="4175502"/>
            <a:ext cx="1863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1800" dirty="0" err="1" smtClean="0">
                <a:latin typeface="Circe Light" panose="020B0402020203020203" pitchFamily="34" charset="-52"/>
              </a:rPr>
              <a:t>кобренды</a:t>
            </a:r>
            <a:endParaRPr lang="en-US" altLang="de-DE" sz="1800" dirty="0">
              <a:latin typeface="Circe Light" panose="020B0402020203020203" pitchFamily="34" charset="-52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940523" y="4175502"/>
            <a:ext cx="1863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1800" dirty="0" smtClean="0">
                <a:latin typeface="Circe Light" panose="020B0402020203020203" pitchFamily="34" charset="-52"/>
              </a:rPr>
              <a:t>страховка </a:t>
            </a:r>
            <a:endParaRPr lang="en-US" altLang="de-DE" sz="1800" dirty="0">
              <a:latin typeface="Circe Light" panose="020B0402020203020203" pitchFamily="34" charset="-5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164288" y="4190891"/>
            <a:ext cx="1863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1600" dirty="0" smtClean="0">
                <a:latin typeface="Circe Light" panose="020B0402020203020203" pitchFamily="34" charset="-52"/>
              </a:rPr>
              <a:t>телеком и др.     </a:t>
            </a:r>
            <a:endParaRPr lang="en-US" altLang="de-DE" sz="1600" dirty="0">
              <a:latin typeface="Circe Light" panose="020B0402020203020203" pitchFamily="34" charset="-5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60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irce" panose="020B0502020203020203"/>
              </a:rPr>
              <a:t>Для клиента –</a:t>
            </a:r>
            <a:endParaRPr lang="ru-RU" b="1" dirty="0" smtClean="0">
              <a:solidFill>
                <a:schemeClr val="tx2"/>
              </a:solidFill>
              <a:latin typeface="Circe" panose="020B0502020203020203"/>
            </a:endParaRPr>
          </a:p>
          <a:p>
            <a:r>
              <a:rPr lang="ru-RU" b="1" dirty="0">
                <a:solidFill>
                  <a:srgbClr val="000000"/>
                </a:solidFill>
                <a:latin typeface="Circe" panose="020B0502020203020203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Circe" panose="020B0502020203020203"/>
              </a:rPr>
              <a:t>есто, где можно</a:t>
            </a:r>
          </a:p>
          <a:p>
            <a:r>
              <a:rPr lang="ru-RU" b="1" dirty="0">
                <a:solidFill>
                  <a:srgbClr val="000000"/>
                </a:solidFill>
                <a:latin typeface="Circe" panose="020B0502020203020203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Circe" panose="020B0502020203020203"/>
              </a:rPr>
              <a:t>олучить все </a:t>
            </a:r>
            <a:endParaRPr lang="ru-RU" b="1" dirty="0">
              <a:solidFill>
                <a:srgbClr val="000000"/>
              </a:solidFill>
              <a:latin typeface="Circe" panose="020B0502020203020203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irce" panose="020B0502020203020203"/>
              </a:rPr>
              <a:t>Для партнера –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irce" panose="020B0502020203020203"/>
              </a:rPr>
              <a:t>площадка для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irce" panose="020B0502020203020203"/>
              </a:rPr>
              <a:t>развития продуктов</a:t>
            </a:r>
            <a:endParaRPr lang="ru-RU" b="1" dirty="0">
              <a:solidFill>
                <a:srgbClr val="000000"/>
              </a:solidFill>
              <a:latin typeface="Circe" panose="020B0502020203020203"/>
            </a:endParaRPr>
          </a:p>
        </p:txBody>
      </p:sp>
      <p:sp>
        <p:nvSpPr>
          <p:cNvPr id="65" name="Rectangle 68"/>
          <p:cNvSpPr>
            <a:spLocks noChangeArrowheads="1"/>
          </p:cNvSpPr>
          <p:nvPr/>
        </p:nvSpPr>
        <p:spPr bwMode="auto">
          <a:xfrm>
            <a:off x="2658963" y="3717032"/>
            <a:ext cx="472877" cy="4414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2000" dirty="0" smtClean="0">
                <a:solidFill>
                  <a:schemeClr val="bg1"/>
                </a:solidFill>
                <a:latin typeface="Circe Light" panose="020B0402020203020203" pitchFamily="34" charset="-52"/>
              </a:rPr>
              <a:t>2</a:t>
            </a:r>
            <a:endParaRPr lang="en-US" altLang="de-DE" sz="2000" dirty="0">
              <a:latin typeface="Circe Light" panose="020B0402020203020203" pitchFamily="34" charset="-52"/>
            </a:endParaRPr>
          </a:p>
        </p:txBody>
      </p: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4891211" y="3717032"/>
            <a:ext cx="472877" cy="4414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2000" dirty="0">
                <a:solidFill>
                  <a:schemeClr val="bg1"/>
                </a:solidFill>
                <a:latin typeface="Circe Light" panose="020B0402020203020203" pitchFamily="34" charset="-52"/>
              </a:rPr>
              <a:t>3</a:t>
            </a:r>
            <a:endParaRPr lang="en-US" altLang="de-DE" sz="2000" dirty="0">
              <a:latin typeface="Circe Light" panose="020B0402020203020203" pitchFamily="34" charset="-52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7164288" y="3717032"/>
            <a:ext cx="472877" cy="4414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de-DE" sz="2000" dirty="0" smtClean="0">
                <a:solidFill>
                  <a:schemeClr val="bg1"/>
                </a:solidFill>
                <a:latin typeface="Circe Light" panose="020B0402020203020203" pitchFamily="34" charset="-52"/>
              </a:rPr>
              <a:t>+</a:t>
            </a:r>
            <a:r>
              <a:rPr lang="en-US" altLang="de-DE" sz="2000" dirty="0" smtClean="0">
                <a:solidFill>
                  <a:schemeClr val="bg1"/>
                </a:solidFill>
                <a:latin typeface="Circe Light" panose="020B0402020203020203" pitchFamily="34" charset="-52"/>
              </a:rPr>
              <a:t>n</a:t>
            </a:r>
            <a:endParaRPr lang="en-US" altLang="de-DE" sz="20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0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615553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наша </a:t>
            </a:r>
            <a:r>
              <a:rPr lang="ru-RU" sz="2000" dirty="0">
                <a:latin typeface="Circe" panose="020B0502020203020203"/>
              </a:rPr>
              <a:t>цель – </a:t>
            </a:r>
            <a:r>
              <a:rPr lang="ru-RU" sz="2000" dirty="0" smtClean="0">
                <a:latin typeface="Circe" panose="020B0502020203020203"/>
              </a:rPr>
              <a:t>самые долгосрочные </a:t>
            </a:r>
            <a:r>
              <a:rPr lang="ru-RU" sz="2000" dirty="0">
                <a:latin typeface="Circe" panose="020B0502020203020203"/>
              </a:rPr>
              <a:t>на рынке </a:t>
            </a:r>
            <a:r>
              <a:rPr lang="ru-RU" sz="2000" dirty="0" smtClean="0">
                <a:latin typeface="Circe" panose="020B0502020203020203"/>
              </a:rPr>
              <a:t>отношения с </a:t>
            </a:r>
            <a:r>
              <a:rPr lang="ru-RU" sz="2000" dirty="0">
                <a:latin typeface="Circe" panose="020B0502020203020203"/>
              </a:rPr>
              <a:t>клиентом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545410" y="3299458"/>
            <a:ext cx="98598" cy="57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644008" y="3247747"/>
            <a:ext cx="9455" cy="1092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6012160" y="3126559"/>
            <a:ext cx="98598" cy="575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6098162" y="3068960"/>
            <a:ext cx="9455" cy="1092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3203848" y="3270575"/>
            <a:ext cx="98598" cy="57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289850" y="3212976"/>
            <a:ext cx="9455" cy="1092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754792" y="3140968"/>
            <a:ext cx="1224136" cy="1173324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99239" y="3068960"/>
            <a:ext cx="1436857" cy="137483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64088" y="2823900"/>
            <a:ext cx="1800200" cy="17572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23528" y="3429000"/>
            <a:ext cx="7128793" cy="35377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flipH="1">
            <a:off x="683568" y="2780928"/>
            <a:ext cx="4104456" cy="1800200"/>
          </a:xfrm>
          <a:prstGeom prst="arc">
            <a:avLst>
              <a:gd name="adj1" fmla="val 11353767"/>
              <a:gd name="adj2" fmla="val 21103261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flipH="1">
            <a:off x="683568" y="2924944"/>
            <a:ext cx="2664296" cy="1080120"/>
          </a:xfrm>
          <a:prstGeom prst="arc">
            <a:avLst>
              <a:gd name="adj1" fmla="val 11236202"/>
              <a:gd name="adj2" fmla="val 21364399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/>
          <p:cNvSpPr/>
          <p:nvPr/>
        </p:nvSpPr>
        <p:spPr>
          <a:xfrm>
            <a:off x="4572000" y="3321617"/>
            <a:ext cx="288032" cy="323407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3203848" y="3321617"/>
            <a:ext cx="288032" cy="323407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6084168" y="3212976"/>
            <a:ext cx="360040" cy="41373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683568" y="2492896"/>
            <a:ext cx="5616624" cy="2088232"/>
          </a:xfrm>
          <a:prstGeom prst="arc">
            <a:avLst>
              <a:gd name="adj1" fmla="val 11300852"/>
              <a:gd name="adj2" fmla="val 214745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915816" y="36450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банки: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1 год – 7 лет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3968" y="36467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с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траховые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компании: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irce" panose="020B0502020203020203" pitchFamily="34" charset="-52"/>
              </a:rPr>
              <a:t>до 10 лет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128" y="3636893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НПФ: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от 10 – 15 ле</a:t>
            </a:r>
            <a:r>
              <a:rPr lang="ru-RU" sz="1600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т </a:t>
            </a:r>
          </a:p>
          <a:p>
            <a:endParaRPr lang="ru-RU" sz="1400" dirty="0">
              <a:solidFill>
                <a:schemeClr val="tx2"/>
              </a:solidFill>
              <a:latin typeface="Circe" panose="020B0502020203020203" pitchFamily="34" charset="-52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6012160" y="4653136"/>
            <a:ext cx="504056" cy="2589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683568" y="1988840"/>
            <a:ext cx="0" cy="211784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87924" y="4983123"/>
            <a:ext cx="5004556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/>
              </a:rPr>
              <a:t>Контакт может быть продлен дольше 15 лет за счет: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Circe" panose="020B0502020203020203"/>
              </a:rPr>
              <a:t>экспертизы долгосрочных инвестиций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Circe" panose="020B0502020203020203"/>
              </a:rPr>
              <a:t>к</a:t>
            </a:r>
            <a:r>
              <a:rPr lang="ru-RU" sz="1600" b="1" dirty="0" smtClean="0">
                <a:solidFill>
                  <a:srgbClr val="000000"/>
                </a:solidFill>
                <a:latin typeface="Circe" panose="020B0502020203020203"/>
              </a:rPr>
              <a:t>ачества актуарных расчетов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Circe" panose="020B0502020203020203"/>
              </a:rPr>
              <a:t>новых продуктов в линейке</a:t>
            </a:r>
            <a:endParaRPr lang="ru-RU" sz="1600" b="1" dirty="0">
              <a:solidFill>
                <a:srgbClr val="000000"/>
              </a:solidFill>
              <a:latin typeface="Circe" panose="020B0502020203020203"/>
            </a:endParaRPr>
          </a:p>
          <a:p>
            <a:endParaRPr lang="ru-RU" sz="1200" b="1" dirty="0">
              <a:solidFill>
                <a:schemeClr val="accent1"/>
              </a:solidFill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1289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565933"/>
            <a:ext cx="7266259" cy="615553"/>
          </a:xfrm>
        </p:spPr>
        <p:txBody>
          <a:bodyPr/>
          <a:lstStyle/>
          <a:p>
            <a:r>
              <a:rPr lang="ru-RU" sz="2000" dirty="0" smtClean="0">
                <a:latin typeface="Circe" panose="020B0502020203020203"/>
              </a:rPr>
              <a:t>Наша ниша может быть уникальной даже на </a:t>
            </a:r>
            <a:r>
              <a:rPr lang="ru-RU" sz="2000" dirty="0" err="1" smtClean="0">
                <a:latin typeface="Circe" panose="020B0502020203020203"/>
              </a:rPr>
              <a:t>взаимодополняемом</a:t>
            </a:r>
            <a:r>
              <a:rPr lang="ru-RU" sz="2000" dirty="0" smtClean="0">
                <a:latin typeface="Circe" panose="020B0502020203020203"/>
              </a:rPr>
              <a:t> рынке 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26705" y="3629050"/>
            <a:ext cx="1279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de-DE">
                <a:solidFill>
                  <a:schemeClr val="bg1"/>
                </a:solidFill>
              </a:rPr>
              <a:t>……………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075795" y="1196752"/>
            <a:ext cx="3504317" cy="3528393"/>
            <a:chOff x="2964813" y="2285999"/>
            <a:chExt cx="3939225" cy="4013201"/>
          </a:xfrm>
        </p:grpSpPr>
        <p:sp>
          <p:nvSpPr>
            <p:cNvPr id="14" name="Arc 3"/>
            <p:cNvSpPr>
              <a:spLocks/>
            </p:cNvSpPr>
            <p:nvPr/>
          </p:nvSpPr>
          <p:spPr bwMode="auto">
            <a:xfrm>
              <a:off x="4986338" y="2457450"/>
              <a:ext cx="1917700" cy="2882900"/>
            </a:xfrm>
            <a:custGeom>
              <a:avLst/>
              <a:gdLst>
                <a:gd name="T0" fmla="*/ 0 w 21600"/>
                <a:gd name="T1" fmla="*/ 0 h 32421"/>
                <a:gd name="T2" fmla="*/ 2147483647 w 21600"/>
                <a:gd name="T3" fmla="*/ 2147483647 h 32421"/>
                <a:gd name="T4" fmla="*/ 0 w 21600"/>
                <a:gd name="T5" fmla="*/ 2147483647 h 32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42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</a:path>
                <a:path w="21600" h="3242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rc 4"/>
            <p:cNvSpPr>
              <a:spLocks/>
            </p:cNvSpPr>
            <p:nvPr/>
          </p:nvSpPr>
          <p:spPr bwMode="auto">
            <a:xfrm>
              <a:off x="3327400" y="4378325"/>
              <a:ext cx="3317875" cy="1920875"/>
            </a:xfrm>
            <a:custGeom>
              <a:avLst/>
              <a:gdLst>
                <a:gd name="T0" fmla="*/ 2147483647 w 37392"/>
                <a:gd name="T1" fmla="*/ 2147483647 h 21600"/>
                <a:gd name="T2" fmla="*/ 0 w 37392"/>
                <a:gd name="T3" fmla="*/ 2147483647 h 21600"/>
                <a:gd name="T4" fmla="*/ 2147483647 w 373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392" h="21600" fill="none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</a:path>
                <a:path w="37392" h="21600" stroke="0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lnTo>
                    <a:pt x="37392" y="1082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Arc 5"/>
            <p:cNvSpPr>
              <a:spLocks/>
            </p:cNvSpPr>
            <p:nvPr/>
          </p:nvSpPr>
          <p:spPr bwMode="auto">
            <a:xfrm>
              <a:off x="3068638" y="2457450"/>
              <a:ext cx="1917700" cy="2882900"/>
            </a:xfrm>
            <a:custGeom>
              <a:avLst/>
              <a:gdLst>
                <a:gd name="T0" fmla="*/ 2147483647 w 21600"/>
                <a:gd name="T1" fmla="*/ 2147483647 h 32413"/>
                <a:gd name="T2" fmla="*/ 2147483647 w 21600"/>
                <a:gd name="T3" fmla="*/ 0 h 32413"/>
                <a:gd name="T4" fmla="*/ 2147483647 w 21600"/>
                <a:gd name="T5" fmla="*/ 2147483647 h 324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413" fill="none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32413" stroke="0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2901" y="3241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808663" y="3708745"/>
              <a:ext cx="898525" cy="385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de-DE" sz="1100" b="0" dirty="0">
                  <a:latin typeface="Circe" panose="020B0502020203020203"/>
                </a:rPr>
                <a:t>Страховые компании</a:t>
              </a:r>
              <a:endParaRPr lang="en-US" altLang="de-DE" sz="1100" b="0" dirty="0">
                <a:latin typeface="Circe" panose="020B0502020203020203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181475" y="3573463"/>
              <a:ext cx="1609725" cy="1609725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558538" y="3996876"/>
              <a:ext cx="1279525" cy="807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0" lang="ru-RU" altLang="de-DE" sz="1600" b="0" dirty="0" smtClean="0">
                  <a:solidFill>
                    <a:schemeClr val="bg1"/>
                  </a:solidFill>
                  <a:latin typeface="Circe" panose="020B0502020203020203"/>
                </a:rPr>
                <a:t>Продукт/</a:t>
              </a:r>
            </a:p>
            <a:p>
              <a:pPr>
                <a:lnSpc>
                  <a:spcPct val="100000"/>
                </a:lnSpc>
              </a:pPr>
              <a:r>
                <a:rPr kumimoji="0" lang="ru-RU" altLang="de-DE" sz="1600" b="0" dirty="0" smtClean="0">
                  <a:solidFill>
                    <a:schemeClr val="bg1"/>
                  </a:solidFill>
                  <a:latin typeface="Circe" panose="020B0502020203020203"/>
                </a:rPr>
                <a:t>Услуга/</a:t>
              </a:r>
            </a:p>
            <a:p>
              <a:pPr>
                <a:lnSpc>
                  <a:spcPct val="100000"/>
                </a:lnSpc>
              </a:pPr>
              <a:r>
                <a:rPr kumimoji="0" lang="ru-RU" altLang="de-DE" sz="1600" b="0" dirty="0" smtClean="0">
                  <a:solidFill>
                    <a:schemeClr val="bg1"/>
                  </a:solidFill>
                  <a:latin typeface="Circe" panose="020B0502020203020203"/>
                </a:rPr>
                <a:t>Сервис</a:t>
              </a:r>
              <a:r>
                <a:rPr kumimoji="0" lang="ru-RU" altLang="de-DE" dirty="0" smtClean="0">
                  <a:solidFill>
                    <a:schemeClr val="bg1"/>
                  </a:solidFill>
                </a:rPr>
                <a:t> </a:t>
              </a:r>
              <a:endParaRPr kumimoji="0" lang="en-US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 rot="10800000">
              <a:off x="4995861" y="2285999"/>
              <a:ext cx="515326" cy="1452563"/>
            </a:xfrm>
            <a:custGeom>
              <a:avLst/>
              <a:gdLst>
                <a:gd name="T0" fmla="*/ 2147483647 w 198"/>
                <a:gd name="T1" fmla="*/ 2147483647 h 915"/>
                <a:gd name="T2" fmla="*/ 2147483647 w 198"/>
                <a:gd name="T3" fmla="*/ 0 h 915"/>
                <a:gd name="T4" fmla="*/ 0 w 198"/>
                <a:gd name="T5" fmla="*/ 2147483647 h 915"/>
                <a:gd name="T6" fmla="*/ 2147483647 w 198"/>
                <a:gd name="T7" fmla="*/ 2147483647 h 915"/>
                <a:gd name="T8" fmla="*/ 2147483647 w 198"/>
                <a:gd name="T9" fmla="*/ 2147483647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 rot="3651555">
              <a:off x="3453424" y="4118301"/>
              <a:ext cx="475342" cy="1452563"/>
            </a:xfrm>
            <a:custGeom>
              <a:avLst/>
              <a:gdLst>
                <a:gd name="T0" fmla="*/ 2147483647 w 198"/>
                <a:gd name="T1" fmla="*/ 2147483647 h 915"/>
                <a:gd name="T2" fmla="*/ 2147483647 w 198"/>
                <a:gd name="T3" fmla="*/ 0 h 915"/>
                <a:gd name="T4" fmla="*/ 0 w 198"/>
                <a:gd name="T5" fmla="*/ 2147483647 h 915"/>
                <a:gd name="T6" fmla="*/ 2147483647 w 198"/>
                <a:gd name="T7" fmla="*/ 2147483647 h 915"/>
                <a:gd name="T8" fmla="*/ 2147483647 w 198"/>
                <a:gd name="T9" fmla="*/ 2147483647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rot="17989080">
              <a:off x="5825924" y="4526235"/>
              <a:ext cx="466820" cy="1452562"/>
            </a:xfrm>
            <a:custGeom>
              <a:avLst/>
              <a:gdLst>
                <a:gd name="T0" fmla="*/ 2147483647 w 198"/>
                <a:gd name="T1" fmla="*/ 2147483647 h 915"/>
                <a:gd name="T2" fmla="*/ 2147483647 w 198"/>
                <a:gd name="T3" fmla="*/ 0 h 915"/>
                <a:gd name="T4" fmla="*/ 0 w 198"/>
                <a:gd name="T5" fmla="*/ 2147483647 h 915"/>
                <a:gd name="T6" fmla="*/ 2147483647 w 198"/>
                <a:gd name="T7" fmla="*/ 2147483647 h 915"/>
                <a:gd name="T8" fmla="*/ 2147483647 w 198"/>
                <a:gd name="T9" fmla="*/ 2147483647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3268663" y="3743754"/>
              <a:ext cx="898525" cy="31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de-DE" sz="1800" b="0" dirty="0">
                  <a:latin typeface="Circe" panose="020B0502020203020203"/>
                </a:rPr>
                <a:t>Банки</a:t>
              </a:r>
              <a:r>
                <a:rPr lang="ru-RU" altLang="de-DE" sz="1800" b="0" dirty="0">
                  <a:solidFill>
                    <a:schemeClr val="tx2"/>
                  </a:solidFill>
                  <a:latin typeface="Circe" panose="020B0502020203020203"/>
                </a:rPr>
                <a:t> </a:t>
              </a:r>
              <a:endParaRPr lang="en-US" altLang="de-DE" sz="1800" b="0" dirty="0">
                <a:solidFill>
                  <a:schemeClr val="tx2"/>
                </a:solidFill>
                <a:latin typeface="Circe" panose="020B0502020203020203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718532" y="5562081"/>
              <a:ext cx="898525" cy="31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de-DE" sz="1800" b="0" dirty="0">
                  <a:latin typeface="Circe" panose="020B0502020203020203"/>
                </a:rPr>
                <a:t>НПФ</a:t>
              </a:r>
              <a:endParaRPr lang="en-US" altLang="de-DE" sz="1800" b="0" dirty="0">
                <a:latin typeface="Circe" panose="020B0502020203020203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60032" y="4365104"/>
            <a:ext cx="432048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solidFill>
                  <a:schemeClr val="accent1"/>
                </a:solidFill>
                <a:latin typeface="Circe" panose="020B0502020203020203"/>
              </a:rPr>
              <a:t>Ниша НПФ: образ жизни/</a:t>
            </a:r>
            <a:r>
              <a:rPr lang="en-US" sz="1550" b="1" dirty="0" smtClean="0">
                <a:solidFill>
                  <a:schemeClr val="accent1"/>
                </a:solidFill>
                <a:latin typeface="Circe" panose="020B0502020203020203"/>
              </a:rPr>
              <a:t>lifestyle</a:t>
            </a:r>
            <a:endParaRPr lang="ru-RU" sz="1550" b="1" dirty="0" smtClean="0">
              <a:solidFill>
                <a:schemeClr val="accent1"/>
              </a:solidFill>
              <a:latin typeface="Circe" panose="020B0502020203020203"/>
            </a:endParaRPr>
          </a:p>
          <a:p>
            <a:endParaRPr lang="ru-RU" sz="1550" b="1" dirty="0" smtClean="0">
              <a:solidFill>
                <a:schemeClr val="accent1"/>
              </a:solidFill>
              <a:latin typeface="Circe" panose="020B0502020203020203"/>
            </a:endParaRPr>
          </a:p>
          <a:p>
            <a:r>
              <a:rPr lang="ru-RU" sz="1550" b="1" dirty="0" smtClean="0">
                <a:solidFill>
                  <a:srgbClr val="000000"/>
                </a:solidFill>
                <a:latin typeface="Circe" panose="020B0502020203020203"/>
              </a:rPr>
              <a:t>Мы будем использовать экспертизу </a:t>
            </a:r>
            <a:r>
              <a:rPr lang="ru-RU" sz="1550" b="1" dirty="0">
                <a:solidFill>
                  <a:srgbClr val="000000"/>
                </a:solidFill>
                <a:latin typeface="Circe" panose="020B0502020203020203"/>
              </a:rPr>
              <a:t>и технологии, чтобы создать платформу, доступную как клиентам, так и поставщикам финансовых и </a:t>
            </a:r>
            <a:r>
              <a:rPr lang="en-US" sz="1550" b="1" dirty="0">
                <a:solidFill>
                  <a:srgbClr val="000000"/>
                </a:solidFill>
                <a:latin typeface="Circe" panose="020B0502020203020203"/>
              </a:rPr>
              <a:t>lifestyle-</a:t>
            </a:r>
            <a:r>
              <a:rPr lang="ru-RU" sz="1550" b="1" dirty="0">
                <a:solidFill>
                  <a:srgbClr val="000000"/>
                </a:solidFill>
                <a:latin typeface="Circe" panose="020B0502020203020203"/>
              </a:rPr>
              <a:t>услуг на всех жизненных этапах</a:t>
            </a:r>
            <a:r>
              <a:rPr lang="en-US" sz="1550" b="1" dirty="0">
                <a:solidFill>
                  <a:srgbClr val="000000"/>
                </a:solidFill>
                <a:latin typeface="Circe" panose="020B0502020203020203"/>
              </a:rPr>
              <a:t> </a:t>
            </a:r>
            <a:r>
              <a:rPr lang="ru-RU" sz="1550" b="1" dirty="0">
                <a:solidFill>
                  <a:srgbClr val="000000"/>
                </a:solidFill>
                <a:latin typeface="Circe" panose="020B0502020203020203"/>
              </a:rPr>
              <a:t>клиента </a:t>
            </a:r>
          </a:p>
          <a:p>
            <a:endParaRPr lang="ru-RU" sz="1200" b="1" dirty="0">
              <a:solidFill>
                <a:schemeClr val="accent1"/>
              </a:solidFill>
              <a:latin typeface="Circe" panose="020B0502020203020203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9512" y="1556792"/>
            <a:ext cx="301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/>
              </a:rPr>
              <a:t>Банки: транзакции, 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/>
              </a:rPr>
              <a:t>управление денежным потоком </a:t>
            </a:r>
          </a:p>
          <a:p>
            <a:endParaRPr lang="ru-RU" sz="1200" b="1" dirty="0">
              <a:solidFill>
                <a:schemeClr val="accent1"/>
              </a:solidFill>
              <a:latin typeface="Circe" panose="020B050202020302020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1772816"/>
            <a:ext cx="301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/>
              </a:rPr>
              <a:t>Страховые: экспертиза в рисках </a:t>
            </a:r>
            <a:endParaRPr lang="ru-RU" sz="1200" b="1" dirty="0">
              <a:solidFill>
                <a:schemeClr val="accent1"/>
              </a:solidFill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34535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07777"/>
          </a:xfrm>
        </p:spPr>
        <p:txBody>
          <a:bodyPr/>
          <a:lstStyle/>
          <a:p>
            <a:r>
              <a:rPr lang="ru-RU" sz="2000" dirty="0">
                <a:latin typeface="Circe" panose="020B0502020203020203"/>
              </a:rPr>
              <a:t>Но! Тенденции общие, права </a:t>
            </a:r>
            <a:r>
              <a:rPr lang="ru-RU" sz="2000" dirty="0" smtClean="0">
                <a:latin typeface="Circe" panose="020B0502020203020203"/>
              </a:rPr>
              <a:t>– разные</a:t>
            </a:r>
            <a:endParaRPr lang="ru-RU" sz="2000" dirty="0">
              <a:latin typeface="Circe" panose="020B050202020302020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988840"/>
            <a:ext cx="1440160" cy="28803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1988840"/>
            <a:ext cx="1512168" cy="28803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1988840"/>
            <a:ext cx="1512168" cy="28803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07704" y="15678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информационное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15678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Circe" panose="020B0502020203020203" pitchFamily="34" charset="-52"/>
              </a:rPr>
              <a:t>о</a:t>
            </a:r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перационное 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32240" y="1988839"/>
            <a:ext cx="1440160" cy="168638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3789040"/>
            <a:ext cx="1440160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220072" y="15678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регуляторное  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2" y="15678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правовое  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228790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БАНКИ  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315200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СТРАХОВЫЕ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КОМПАНИИ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42013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НПФ 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2260029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Единая</a:t>
            </a: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Circe" panose="020B0502020203020203" pitchFamily="34" charset="-52"/>
              </a:rPr>
              <a:t>дискуссия о </a:t>
            </a:r>
          </a:p>
          <a:p>
            <a:r>
              <a:rPr lang="ru-RU" sz="1200" b="1" dirty="0">
                <a:solidFill>
                  <a:srgbClr val="000000"/>
                </a:solidFill>
                <a:latin typeface="Circe" panose="020B0502020203020203" pitchFamily="34" charset="-52"/>
              </a:rPr>
              <a:t>развитии 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рынка,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и роли в нем 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разных участников</a:t>
            </a: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Одинаковая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информационная открытость  и прозрачность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544" y="15678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поле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5896" y="2228671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Общее в </a:t>
            </a: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обслуживании: 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digital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 </a:t>
            </a: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И в изучении: </a:t>
            </a:r>
            <a:endParaRPr lang="en-US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CRM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0000"/>
                </a:solidFill>
                <a:latin typeface="Circe" panose="020B0502020203020203" pitchFamily="34" charset="-52"/>
              </a:rPr>
              <a:t>с</a:t>
            </a:r>
            <a:r>
              <a:rPr lang="ru-RU" sz="1200" b="1" dirty="0" err="1" smtClean="0">
                <a:solidFill>
                  <a:srgbClr val="000000"/>
                </a:solidFill>
                <a:latin typeface="Circe" panose="020B0502020203020203" pitchFamily="34" charset="-52"/>
              </a:rPr>
              <a:t>коринг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Circe" panose="020B0502020203020203" pitchFamily="34" charset="-52"/>
              </a:rPr>
              <a:t>к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редитные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истории</a:t>
            </a:r>
          </a:p>
          <a:p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в перспективе: </a:t>
            </a:r>
            <a:endParaRPr lang="en-US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BIG DATA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0072" y="220486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Единый </a:t>
            </a:r>
          </a:p>
          <a:p>
            <a:r>
              <a:rPr lang="ru-RU" sz="1200" b="1" dirty="0" err="1" smtClean="0">
                <a:solidFill>
                  <a:srgbClr val="000000"/>
                </a:solidFill>
                <a:latin typeface="Circe" panose="020B0502020203020203" pitchFamily="34" charset="-52"/>
              </a:rPr>
              <a:t>мегарегулятор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 </a:t>
            </a:r>
          </a:p>
          <a:p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Общие подходы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в гарантировании</a:t>
            </a:r>
          </a:p>
          <a:p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Механизмы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контроля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04248" y="388485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НПФ не могут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развивать </a:t>
            </a:r>
          </a:p>
          <a:p>
            <a:r>
              <a:rPr lang="ru-RU" sz="1200" b="1" dirty="0" err="1" smtClean="0">
                <a:solidFill>
                  <a:srgbClr val="000000"/>
                </a:solidFill>
                <a:latin typeface="Circe" panose="020B0502020203020203" pitchFamily="34" charset="-52"/>
              </a:rPr>
              <a:t>кобренды</a:t>
            </a: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Запрет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на рекламу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11760" y="54783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irce" panose="020B0502020203020203"/>
              </a:rPr>
              <a:t>НПФ необходимо закрепить за собой право развиваться на сегодняшнем агрессивном рынке. Для этого нам важно на базе нашей лицензии получить разрешение развивать партнерские продукты </a:t>
            </a:r>
            <a:endParaRPr lang="ru-RU" sz="1600" b="1" dirty="0">
              <a:solidFill>
                <a:schemeClr val="accent1"/>
              </a:solidFill>
              <a:latin typeface="Circe" panose="020B0502020203020203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4248" y="220486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000000"/>
                </a:solidFill>
                <a:latin typeface="Circe" panose="020B0502020203020203" pitchFamily="34" charset="-52"/>
              </a:rPr>
              <a:t>Кобренды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 </a:t>
            </a:r>
          </a:p>
          <a:p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 smtClean="0">
              <a:solidFill>
                <a:srgbClr val="000000"/>
              </a:solidFill>
              <a:latin typeface="Circe" panose="020B0502020203020203" pitchFamily="34" charset="-52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Рекламные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кампании </a:t>
            </a:r>
            <a:r>
              <a:rPr lang="en-US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&amp; </a:t>
            </a:r>
            <a:r>
              <a:rPr lang="ru-RU" sz="1200" b="1" dirty="0" smtClean="0">
                <a:solidFill>
                  <a:srgbClr val="000000"/>
                </a:solidFill>
                <a:latin typeface="Circe" panose="020B0502020203020203" pitchFamily="34" charset="-52"/>
              </a:rPr>
              <a:t>акции</a:t>
            </a:r>
            <a:endParaRPr lang="ru-RU" sz="1200" b="1" dirty="0">
              <a:solidFill>
                <a:srgbClr val="000000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17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1" y="565933"/>
            <a:ext cx="6906220" cy="307777"/>
          </a:xfrm>
        </p:spPr>
        <p:txBody>
          <a:bodyPr/>
          <a:lstStyle/>
          <a:p>
            <a:r>
              <a:rPr lang="ru-RU" sz="2000" dirty="0">
                <a:latin typeface="Circe" panose="020B0502020203020203"/>
              </a:rPr>
              <a:t>Преимущества запуска новых продуктов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41064" y="1844824"/>
            <a:ext cx="2214712" cy="814387"/>
          </a:xfrm>
          <a:prstGeom prst="homePlate">
            <a:avLst>
              <a:gd name="adj" fmla="val 202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80764" y="2162324"/>
            <a:ext cx="9826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0" lang="en-US" altLang="de-DE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>
            <a:off x="2555776" y="1844824"/>
            <a:ext cx="6192688" cy="814387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915816" y="2116694"/>
            <a:ext cx="6724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algn="l" defTabSz="330200">
              <a:lnSpc>
                <a:spcPts val="1800"/>
              </a:lnSpc>
              <a:tabLst>
                <a:tab pos="8521700" algn="r"/>
              </a:tabLst>
              <a:defRPr kumimoji="1" sz="1600" b="1">
                <a:solidFill>
                  <a:srgbClr val="000000"/>
                </a:solidFill>
                <a:latin typeface="Arial" charset="0"/>
              </a:defRPr>
            </a:lvl1pPr>
            <a:lvl2pPr marL="190500" indent="-188913" algn="l" defTabSz="330200">
              <a:lnSpc>
                <a:spcPts val="1800"/>
              </a:lnSpc>
              <a:buChar char="•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371475" indent="-179388" algn="l" defTabSz="330200">
              <a:lnSpc>
                <a:spcPts val="1800"/>
              </a:lnSpc>
              <a:buChar char="–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3pPr>
            <a:lvl4pPr marL="547688" indent="-174625" algn="l" defTabSz="330200">
              <a:lnSpc>
                <a:spcPts val="1800"/>
              </a:lnSpc>
              <a:buChar char="-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1511300" indent="-328613" defTabSz="330200">
              <a:lnSpc>
                <a:spcPts val="1600"/>
              </a:lnSpc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5pPr>
            <a:lvl6pPr marL="19685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6pPr>
            <a:lvl7pPr marL="24257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7pPr>
            <a:lvl8pPr marL="28829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8pPr>
            <a:lvl9pPr marL="33401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altLang="de-DE" sz="1800" b="1" dirty="0">
                <a:latin typeface="Circe" panose="020B0502020203020203"/>
              </a:rPr>
              <a:t>Широкая линейка продуктов окупает затраты на сеть </a:t>
            </a:r>
            <a:endParaRPr lang="en-US" altLang="de-DE" sz="1800" b="1" dirty="0">
              <a:latin typeface="Circe" panose="020B0502020203020203"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341064" y="2783036"/>
            <a:ext cx="2214712" cy="814388"/>
          </a:xfrm>
          <a:prstGeom prst="homePlate">
            <a:avLst>
              <a:gd name="adj" fmla="val 202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80764" y="3053585"/>
            <a:ext cx="1498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sz="1800" dirty="0">
                <a:latin typeface="Circe" panose="020B0502020203020203"/>
              </a:rPr>
              <a:t>доступность</a:t>
            </a:r>
            <a:endParaRPr lang="en-US" altLang="de-DE" sz="1800" dirty="0">
              <a:latin typeface="Circe" panose="020B0502020203020203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2555776" y="2783036"/>
            <a:ext cx="6192688" cy="814388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915816" y="3054906"/>
            <a:ext cx="6724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algn="l" defTabSz="330200">
              <a:lnSpc>
                <a:spcPts val="1800"/>
              </a:lnSpc>
              <a:tabLst>
                <a:tab pos="8521700" algn="r"/>
              </a:tabLst>
              <a:defRPr kumimoji="1" sz="1600" b="1">
                <a:solidFill>
                  <a:srgbClr val="000000"/>
                </a:solidFill>
                <a:latin typeface="Arial" charset="0"/>
              </a:defRPr>
            </a:lvl1pPr>
            <a:lvl2pPr marL="190500" indent="-188913" algn="l" defTabSz="330200">
              <a:lnSpc>
                <a:spcPts val="1800"/>
              </a:lnSpc>
              <a:buChar char="•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371475" indent="-179388" algn="l" defTabSz="330200">
              <a:lnSpc>
                <a:spcPts val="1800"/>
              </a:lnSpc>
              <a:buChar char="–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3pPr>
            <a:lvl4pPr marL="547688" indent="-174625" algn="l" defTabSz="330200">
              <a:lnSpc>
                <a:spcPts val="1800"/>
              </a:lnSpc>
              <a:buChar char="-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1511300" indent="-328613" defTabSz="330200">
              <a:lnSpc>
                <a:spcPts val="1600"/>
              </a:lnSpc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5pPr>
            <a:lvl6pPr marL="19685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6pPr>
            <a:lvl7pPr marL="24257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7pPr>
            <a:lvl8pPr marL="28829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8pPr>
            <a:lvl9pPr marL="33401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altLang="de-DE" sz="1800" b="1" dirty="0">
                <a:latin typeface="Circe" panose="020B0502020203020203"/>
              </a:rPr>
              <a:t>В результате фонд становится ближе к клиентам </a:t>
            </a:r>
            <a:endParaRPr lang="en-US" altLang="de-DE" sz="1800" b="1" dirty="0">
              <a:latin typeface="Circe" panose="020B0502020203020203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341064" y="3722836"/>
            <a:ext cx="2214712" cy="814388"/>
          </a:xfrm>
          <a:prstGeom prst="homePlate">
            <a:avLst>
              <a:gd name="adj" fmla="val 202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" name="Freeform 33"/>
          <p:cNvSpPr>
            <a:spLocks/>
          </p:cNvSpPr>
          <p:nvPr/>
        </p:nvSpPr>
        <p:spPr bwMode="auto">
          <a:xfrm>
            <a:off x="2555776" y="3722836"/>
            <a:ext cx="6192688" cy="814388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2915816" y="3856207"/>
            <a:ext cx="56166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 algn="l" defTabSz="330200">
              <a:lnSpc>
                <a:spcPts val="1800"/>
              </a:lnSpc>
              <a:tabLst>
                <a:tab pos="8521700" algn="r"/>
              </a:tabLst>
              <a:defRPr kumimoji="1" sz="1600" b="1">
                <a:solidFill>
                  <a:srgbClr val="000000"/>
                </a:solidFill>
                <a:latin typeface="Arial" charset="0"/>
              </a:defRPr>
            </a:lvl1pPr>
            <a:lvl2pPr marL="190500" indent="-188913" algn="l" defTabSz="330200">
              <a:lnSpc>
                <a:spcPts val="1800"/>
              </a:lnSpc>
              <a:buChar char="•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371475" indent="-179388" algn="l" defTabSz="330200">
              <a:lnSpc>
                <a:spcPts val="1800"/>
              </a:lnSpc>
              <a:buChar char="–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3pPr>
            <a:lvl4pPr marL="547688" indent="-174625" algn="l" defTabSz="330200">
              <a:lnSpc>
                <a:spcPts val="1800"/>
              </a:lnSpc>
              <a:buChar char="-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1511300" indent="-328613" defTabSz="330200">
              <a:lnSpc>
                <a:spcPts val="1600"/>
              </a:lnSpc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5pPr>
            <a:lvl6pPr marL="19685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6pPr>
            <a:lvl7pPr marL="24257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7pPr>
            <a:lvl8pPr marL="28829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8pPr>
            <a:lvl9pPr marL="33401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altLang="de-DE" sz="1800" b="1" dirty="0">
                <a:latin typeface="Circe" panose="020B0502020203020203"/>
              </a:rPr>
              <a:t>Развитие НПФ как финансового </a:t>
            </a:r>
            <a:r>
              <a:rPr lang="ru-RU" altLang="de-DE" sz="1800" b="1" dirty="0" smtClean="0">
                <a:latin typeface="Circe" panose="020B0502020203020203"/>
              </a:rPr>
              <a:t>партнера на всех жизненных этапах  </a:t>
            </a:r>
            <a:endParaRPr lang="en-US" altLang="de-DE" sz="1800" b="1" dirty="0">
              <a:latin typeface="Circe" panose="020B0502020203020203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341064" y="4662636"/>
            <a:ext cx="2214712" cy="814388"/>
          </a:xfrm>
          <a:prstGeom prst="homePlate">
            <a:avLst>
              <a:gd name="adj" fmla="val 202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80764" y="4980136"/>
            <a:ext cx="982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0" lang="en-US" altLang="de-DE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2555776" y="4662636"/>
            <a:ext cx="6192688" cy="814388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2843808" y="4934506"/>
            <a:ext cx="6724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algn="l" defTabSz="330200">
              <a:lnSpc>
                <a:spcPts val="1800"/>
              </a:lnSpc>
              <a:tabLst>
                <a:tab pos="8521700" algn="r"/>
              </a:tabLst>
              <a:defRPr kumimoji="1" sz="1600" b="1">
                <a:solidFill>
                  <a:srgbClr val="000000"/>
                </a:solidFill>
                <a:latin typeface="Arial" charset="0"/>
              </a:defRPr>
            </a:lvl1pPr>
            <a:lvl2pPr marL="190500" indent="-188913" algn="l" defTabSz="330200">
              <a:lnSpc>
                <a:spcPts val="1800"/>
              </a:lnSpc>
              <a:buChar char="•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371475" indent="-179388" algn="l" defTabSz="330200">
              <a:lnSpc>
                <a:spcPts val="1800"/>
              </a:lnSpc>
              <a:buChar char="–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3pPr>
            <a:lvl4pPr marL="547688" indent="-174625" algn="l" defTabSz="330200">
              <a:lnSpc>
                <a:spcPts val="1800"/>
              </a:lnSpc>
              <a:buChar char="-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1511300" indent="-328613" defTabSz="330200">
              <a:lnSpc>
                <a:spcPts val="1600"/>
              </a:lnSpc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5pPr>
            <a:lvl6pPr marL="19685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6pPr>
            <a:lvl7pPr marL="24257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7pPr>
            <a:lvl8pPr marL="28829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8pPr>
            <a:lvl9pPr marL="33401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altLang="de-DE" sz="1800" b="1" dirty="0" smtClean="0">
                <a:latin typeface="Circe" panose="020B0502020203020203"/>
              </a:rPr>
              <a:t>Дополнительная прибыль для бизнеса</a:t>
            </a:r>
            <a:endParaRPr lang="en-US" altLang="de-DE" sz="1800" b="1" dirty="0">
              <a:latin typeface="Circe" panose="020B0502020203020203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67544" y="2119100"/>
            <a:ext cx="1944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 algn="l" defTabSz="330200">
              <a:lnSpc>
                <a:spcPts val="1800"/>
              </a:lnSpc>
              <a:tabLst>
                <a:tab pos="8521700" algn="r"/>
              </a:tabLst>
              <a:defRPr kumimoji="1" sz="1600" b="1">
                <a:solidFill>
                  <a:srgbClr val="000000"/>
                </a:solidFill>
                <a:latin typeface="Arial" charset="0"/>
              </a:defRPr>
            </a:lvl1pPr>
            <a:lvl2pPr marL="190500" indent="-188913" algn="l" defTabSz="330200">
              <a:lnSpc>
                <a:spcPts val="1800"/>
              </a:lnSpc>
              <a:buChar char="•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371475" indent="-179388" algn="l" defTabSz="330200">
              <a:lnSpc>
                <a:spcPts val="1800"/>
              </a:lnSpc>
              <a:buChar char="–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3pPr>
            <a:lvl4pPr marL="547688" indent="-174625" algn="l" defTabSz="330200">
              <a:lnSpc>
                <a:spcPts val="1800"/>
              </a:lnSpc>
              <a:buChar char="-"/>
              <a:tabLst>
                <a:tab pos="8521700" algn="r"/>
              </a:tabLst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1511300" indent="-328613" defTabSz="330200">
              <a:lnSpc>
                <a:spcPts val="1600"/>
              </a:lnSpc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5pPr>
            <a:lvl6pPr marL="19685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6pPr>
            <a:lvl7pPr marL="24257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7pPr>
            <a:lvl8pPr marL="28829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8pPr>
            <a:lvl9pPr marL="3340100" indent="-32861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kumimoji="1" sz="1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1587" lvl="1" indent="0">
              <a:lnSpc>
                <a:spcPct val="100000"/>
              </a:lnSpc>
              <a:buNone/>
            </a:pPr>
            <a:r>
              <a:rPr lang="ru-RU" altLang="de-DE" sz="1800" b="1" dirty="0">
                <a:latin typeface="Circe" panose="020B0502020203020203"/>
              </a:rPr>
              <a:t>развитие сети </a:t>
            </a:r>
            <a:endParaRPr lang="en-US" altLang="de-DE" sz="1800" b="1" dirty="0">
              <a:latin typeface="Circe" panose="020B0502020203020203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467544" y="3969930"/>
            <a:ext cx="1944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sz="1800" dirty="0">
                <a:latin typeface="Circe" panose="020B0502020203020203"/>
              </a:rPr>
              <a:t>востребованность</a:t>
            </a:r>
            <a:endParaRPr lang="en-US" altLang="de-DE" sz="1800" dirty="0">
              <a:latin typeface="Circe" panose="020B0502020203020203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467544" y="4941168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de-DE" sz="1800" dirty="0" smtClean="0">
                <a:latin typeface="Circe" panose="020B0502020203020203"/>
              </a:rPr>
              <a:t>эффективность</a:t>
            </a:r>
            <a:endParaRPr lang="en-US" altLang="de-DE" sz="1800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4259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a24e9ade8ef2870af9a6ea784692e11e29efca5"/>
</p:tagLst>
</file>

<file path=ppt/theme/theme1.xml><?xml version="1.0" encoding="utf-8"?>
<a:theme xmlns:a="http://schemas.openxmlformats.org/drawingml/2006/main" name="Тема Office">
  <a:themeElements>
    <a:clrScheme name="Budushee">
      <a:dk1>
        <a:srgbClr val="5B7F95"/>
      </a:dk1>
      <a:lt1>
        <a:sysClr val="window" lastClr="FFFFFF"/>
      </a:lt1>
      <a:dk2>
        <a:srgbClr val="696A6C"/>
      </a:dk2>
      <a:lt2>
        <a:srgbClr val="EEECE1"/>
      </a:lt2>
      <a:accent1>
        <a:srgbClr val="FA4616"/>
      </a:accent1>
      <a:accent2>
        <a:srgbClr val="5B7F95"/>
      </a:accent2>
      <a:accent3>
        <a:srgbClr val="325778"/>
      </a:accent3>
      <a:accent4>
        <a:srgbClr val="FA4616"/>
      </a:accent4>
      <a:accent5>
        <a:srgbClr val="DCE5EC"/>
      </a:accent5>
      <a:accent6>
        <a:srgbClr val="EB6F4C"/>
      </a:accent6>
      <a:hlink>
        <a:srgbClr val="0000FF"/>
      </a:hlink>
      <a:folHlink>
        <a:srgbClr val="800080"/>
      </a:folHlink>
    </a:clrScheme>
    <a:fontScheme name="Budushe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18028</TotalTime>
  <Words>840</Words>
  <Application>Microsoft Office PowerPoint</Application>
  <PresentationFormat>Экран (4:3)</PresentationFormat>
  <Paragraphs>233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Коммерциализация рынка нпф 2017-2020</vt:lpstr>
      <vt:lpstr>РЫНОК РАЗВИВАЕТСЯ ПО ПРИНЦИПУ ФИНАНСОВОГО СУПЕРМАРКЕТА &amp; COMMUNICATION PLACE </vt:lpstr>
      <vt:lpstr>РЫНОК РАЗВИВАЕТСЯ ПО ПРИНЦИПУ ФИНАНСОВОГО СУПЕРМАРКЕТА &amp; COMMUNICATION PLACE </vt:lpstr>
      <vt:lpstr>РЫНОК РАЗВИВАЕТСЯ ПО ПРИНЦИПУ ФИНАНСОВОГО СУПЕРМАРКЕТА &amp; COMMUNICATION PLACE </vt:lpstr>
      <vt:lpstr>Парадигма рынка</vt:lpstr>
      <vt:lpstr>наша цель – самые долгосрочные на рынке отношения с клиентом </vt:lpstr>
      <vt:lpstr>Наша ниша может быть уникальной даже на взаимодополняемом рынке </vt:lpstr>
      <vt:lpstr>Но! Тенденции общие, права – разные</vt:lpstr>
      <vt:lpstr>Преимущества запуска новых продуктов</vt:lpstr>
      <vt:lpstr>Сценарий развития системы 2016- начало 2020 </vt:lpstr>
      <vt:lpstr>И тогда К 2020 г. У нас есть: </vt:lpstr>
      <vt:lpstr>Вместе в будущее!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Дубовский Дмитрий</dc:creator>
  <cp:lastModifiedBy>Макарова Ксения Игоревна</cp:lastModifiedBy>
  <cp:revision>1517</cp:revision>
  <cp:lastPrinted>2016-12-13T06:09:27Z</cp:lastPrinted>
  <dcterms:created xsi:type="dcterms:W3CDTF">2016-01-21T13:31:48Z</dcterms:created>
  <dcterms:modified xsi:type="dcterms:W3CDTF">2016-12-13T06:10:01Z</dcterms:modified>
</cp:coreProperties>
</file>