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646" r:id="rId2"/>
    <p:sldId id="647" r:id="rId3"/>
    <p:sldId id="649" r:id="rId4"/>
    <p:sldId id="655" r:id="rId5"/>
    <p:sldId id="656" r:id="rId6"/>
    <p:sldId id="658" r:id="rId7"/>
    <p:sldId id="659" r:id="rId8"/>
    <p:sldId id="660" r:id="rId9"/>
    <p:sldId id="661" r:id="rId10"/>
    <p:sldId id="662" r:id="rId11"/>
    <p:sldId id="663" r:id="rId12"/>
    <p:sldId id="664" r:id="rId13"/>
    <p:sldId id="666" r:id="rId14"/>
    <p:sldId id="667" r:id="rId15"/>
    <p:sldId id="715" r:id="rId16"/>
    <p:sldId id="669" r:id="rId17"/>
    <p:sldId id="670" r:id="rId18"/>
    <p:sldId id="672" r:id="rId19"/>
    <p:sldId id="683" r:id="rId20"/>
    <p:sldId id="673" r:id="rId21"/>
    <p:sldId id="674" r:id="rId22"/>
    <p:sldId id="675" r:id="rId23"/>
    <p:sldId id="676" r:id="rId24"/>
    <p:sldId id="677" r:id="rId25"/>
    <p:sldId id="678" r:id="rId26"/>
    <p:sldId id="679" r:id="rId27"/>
    <p:sldId id="681" r:id="rId28"/>
    <p:sldId id="654" r:id="rId29"/>
    <p:sldId id="682" r:id="rId30"/>
    <p:sldId id="684" r:id="rId31"/>
    <p:sldId id="685" r:id="rId32"/>
    <p:sldId id="686" r:id="rId33"/>
    <p:sldId id="687" r:id="rId34"/>
    <p:sldId id="688" r:id="rId35"/>
    <p:sldId id="689" r:id="rId36"/>
    <p:sldId id="690" r:id="rId37"/>
    <p:sldId id="691" r:id="rId38"/>
    <p:sldId id="692" r:id="rId39"/>
    <p:sldId id="693" r:id="rId40"/>
    <p:sldId id="694" r:id="rId41"/>
    <p:sldId id="695" r:id="rId42"/>
    <p:sldId id="696" r:id="rId43"/>
    <p:sldId id="697" r:id="rId44"/>
    <p:sldId id="698" r:id="rId45"/>
    <p:sldId id="700" r:id="rId46"/>
    <p:sldId id="701" r:id="rId47"/>
    <p:sldId id="702" r:id="rId48"/>
    <p:sldId id="703" r:id="rId49"/>
    <p:sldId id="704" r:id="rId50"/>
    <p:sldId id="705" r:id="rId51"/>
    <p:sldId id="706" r:id="rId52"/>
    <p:sldId id="708" r:id="rId53"/>
    <p:sldId id="709" r:id="rId54"/>
    <p:sldId id="710" r:id="rId55"/>
    <p:sldId id="711" r:id="rId56"/>
    <p:sldId id="712" r:id="rId57"/>
    <p:sldId id="713" r:id="rId58"/>
    <p:sldId id="645" r:id="rId59"/>
  </p:sldIdLst>
  <p:sldSz cx="10693400" cy="756126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5215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10430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5645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20861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607640" algn="l" defTabSz="1043056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3129168" algn="l" defTabSz="1043056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650696" algn="l" defTabSz="1043056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4172224" algn="l" defTabSz="1043056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Khaprova" initials="AK" lastIdx="23" clrIdx="0">
    <p:extLst/>
  </p:cmAuthor>
  <p:cmAuthor id="2" name="Victoria Zolotareva" initials="VZ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3366"/>
    <a:srgbClr val="7F2D5E"/>
    <a:srgbClr val="8F1D59"/>
    <a:srgbClr val="631A4B"/>
    <a:srgbClr val="7C124A"/>
    <a:srgbClr val="EDD8F8"/>
    <a:srgbClr val="FFB7FF"/>
    <a:srgbClr val="FFFF99"/>
    <a:srgbClr val="FFFFCC"/>
    <a:srgbClr val="FFE7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9" autoAdjust="0"/>
    <p:restoredTop sz="96098" autoAdjust="0"/>
  </p:normalViewPr>
  <p:slideViewPr>
    <p:cSldViewPr>
      <p:cViewPr>
        <p:scale>
          <a:sx n="50" d="100"/>
          <a:sy n="50" d="100"/>
        </p:scale>
        <p:origin x="-1458" y="-54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764" y="-84"/>
      </p:cViewPr>
      <p:guideLst>
        <p:guide orient="horz" pos="2142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6" y="0"/>
            <a:ext cx="4302317" cy="339448"/>
          </a:xfrm>
          <a:prstGeom prst="rect">
            <a:avLst/>
          </a:prstGeom>
        </p:spPr>
        <p:txBody>
          <a:bodyPr vert="horz" lIns="91523" tIns="45759" rIns="91523" bIns="457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018" y="0"/>
            <a:ext cx="4302317" cy="339448"/>
          </a:xfrm>
          <a:prstGeom prst="rect">
            <a:avLst/>
          </a:prstGeom>
        </p:spPr>
        <p:txBody>
          <a:bodyPr vert="horz" wrap="square" lIns="91523" tIns="45759" rIns="91523" bIns="457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B0F5A5-94D4-4FB8-9460-AD24AFA8E5E4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6" y="6457142"/>
            <a:ext cx="4302317" cy="339448"/>
          </a:xfrm>
          <a:prstGeom prst="rect">
            <a:avLst/>
          </a:prstGeom>
        </p:spPr>
        <p:txBody>
          <a:bodyPr vert="horz" lIns="91523" tIns="45759" rIns="91523" bIns="457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edw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018" y="6457142"/>
            <a:ext cx="4302317" cy="339448"/>
          </a:xfrm>
          <a:prstGeom prst="rect">
            <a:avLst/>
          </a:prstGeom>
        </p:spPr>
        <p:txBody>
          <a:bodyPr vert="horz" wrap="square" lIns="91523" tIns="45759" rIns="91523" bIns="457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018386-7C06-4932-8CED-7CD221FC3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04766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6" y="0"/>
            <a:ext cx="4302317" cy="339448"/>
          </a:xfrm>
          <a:prstGeom prst="rect">
            <a:avLst/>
          </a:prstGeom>
        </p:spPr>
        <p:txBody>
          <a:bodyPr vert="horz" lIns="91523" tIns="45759" rIns="91523" bIns="457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018" y="0"/>
            <a:ext cx="4302317" cy="339448"/>
          </a:xfrm>
          <a:prstGeom prst="rect">
            <a:avLst/>
          </a:prstGeom>
        </p:spPr>
        <p:txBody>
          <a:bodyPr vert="horz" wrap="square" lIns="91523" tIns="45759" rIns="91523" bIns="457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8EB380-6A7B-4577-AA53-6DAD422E298C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3888" y="509588"/>
            <a:ext cx="3598862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3" tIns="45759" rIns="91523" bIns="4575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76" y="3229114"/>
            <a:ext cx="7943631" cy="3058301"/>
          </a:xfrm>
          <a:prstGeom prst="rect">
            <a:avLst/>
          </a:prstGeom>
        </p:spPr>
        <p:txBody>
          <a:bodyPr vert="horz" wrap="square" lIns="91523" tIns="45759" rIns="91523" bIns="4575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6" y="6457142"/>
            <a:ext cx="4302317" cy="339448"/>
          </a:xfrm>
          <a:prstGeom prst="rect">
            <a:avLst/>
          </a:prstGeom>
        </p:spPr>
        <p:txBody>
          <a:bodyPr vert="horz" lIns="91523" tIns="45759" rIns="91523" bIns="457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edw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018" y="6457142"/>
            <a:ext cx="4302317" cy="339448"/>
          </a:xfrm>
          <a:prstGeom prst="rect">
            <a:avLst/>
          </a:prstGeom>
        </p:spPr>
        <p:txBody>
          <a:bodyPr vert="horz" wrap="square" lIns="91523" tIns="45759" rIns="91523" bIns="457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CC76E9-808F-4B1F-83C1-829A7301E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59451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52152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104305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56458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208611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63888" y="509588"/>
            <a:ext cx="3598862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2CEE4-3529-46C0-BD20-1CA84D61C99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>
                <a:solidFill>
                  <a:prstClr val="black"/>
                </a:solidFill>
              </a:rPr>
              <a:t>edw</a:t>
            </a:r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987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580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63888" y="509588"/>
            <a:ext cx="3598862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2CEE4-3529-46C0-BD20-1CA84D61C995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>
                <a:solidFill>
                  <a:prstClr val="black"/>
                </a:solidFill>
              </a:rPr>
              <a:t>edw</a:t>
            </a:r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6210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63888" y="509588"/>
            <a:ext cx="3598862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2CEE4-3529-46C0-BD20-1CA84D61C995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>
                <a:solidFill>
                  <a:prstClr val="black"/>
                </a:solidFill>
              </a:rPr>
              <a:t>edw</a:t>
            </a:r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6210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63888" y="509588"/>
            <a:ext cx="3598862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2CEE4-3529-46C0-BD20-1CA84D61C995}" type="slidenum">
              <a:rPr lang="ru-RU" smtClean="0">
                <a:solidFill>
                  <a:prstClr val="black"/>
                </a:solidFill>
              </a:rPr>
              <a:pPr/>
              <a:t>36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>
                <a:solidFill>
                  <a:prstClr val="black"/>
                </a:solidFill>
              </a:rPr>
              <a:t>edw</a:t>
            </a:r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6210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1166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7384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223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372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9593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1677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63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9524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57931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2149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63888" y="509588"/>
            <a:ext cx="3598862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2CEE4-3529-46C0-BD20-1CA84D61C995}" type="slidenum">
              <a:rPr lang="ru-RU" smtClean="0">
                <a:solidFill>
                  <a:prstClr val="black"/>
                </a:solidFill>
              </a:rPr>
              <a:pPr/>
              <a:t>47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>
                <a:solidFill>
                  <a:prstClr val="black"/>
                </a:solidFill>
              </a:rPr>
              <a:t>edw</a:t>
            </a:r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15343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08666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2210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341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5589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63888" y="509588"/>
            <a:ext cx="3598862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2CEE4-3529-46C0-BD20-1CA84D61C995}" type="slidenum">
              <a:rPr lang="ru-RU" smtClean="0">
                <a:solidFill>
                  <a:prstClr val="black"/>
                </a:solidFill>
              </a:rPr>
              <a:pPr/>
              <a:t>52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>
                <a:solidFill>
                  <a:prstClr val="black"/>
                </a:solidFill>
              </a:rPr>
              <a:t>edw</a:t>
            </a:r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40691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092710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015929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75304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63888" y="509588"/>
            <a:ext cx="3598862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2CEE4-3529-46C0-BD20-1CA84D61C995}" type="slidenum">
              <a:rPr lang="ru-RU" smtClean="0">
                <a:solidFill>
                  <a:prstClr val="black"/>
                </a:solidFill>
              </a:rPr>
              <a:pPr/>
              <a:t>56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>
                <a:solidFill>
                  <a:prstClr val="black"/>
                </a:solidFill>
              </a:rPr>
              <a:t>edw</a:t>
            </a:r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51643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939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1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7289"/>
          <a:stretch/>
        </p:blipFill>
        <p:spPr>
          <a:xfrm>
            <a:off x="-18814" y="-1"/>
            <a:ext cx="3493306" cy="7597056"/>
          </a:xfrm>
          <a:prstGeom prst="rect">
            <a:avLst/>
          </a:prstGeom>
        </p:spPr>
      </p:pic>
      <p:sp>
        <p:nvSpPr>
          <p:cNvPr id="13" name="Прямоугольник 12"/>
          <p:cNvSpPr/>
          <p:nvPr userDrawn="1"/>
        </p:nvSpPr>
        <p:spPr>
          <a:xfrm>
            <a:off x="3474492" y="27304"/>
            <a:ext cx="7218908" cy="7569751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 userDrawn="1"/>
        </p:nvSpPr>
        <p:spPr>
          <a:xfrm>
            <a:off x="651630" y="4654029"/>
            <a:ext cx="10041770" cy="353559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					</a:t>
            </a:r>
            <a:r>
              <a:rPr lang="en-US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            	</a:t>
            </a:r>
            <a:endParaRPr lang="ru-RU" sz="1400" cap="all" spc="114" dirty="0">
              <a:solidFill>
                <a:prstClr val="white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5" name="Рисунок 11" descr="q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6540" y="6854181"/>
            <a:ext cx="543952" cy="51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 userDrawn="1"/>
        </p:nvSpPr>
        <p:spPr bwMode="auto">
          <a:xfrm>
            <a:off x="4554612" y="6981187"/>
            <a:ext cx="3958043" cy="4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lnSpc>
                <a:spcPct val="140000"/>
              </a:lnSpc>
            </a:pPr>
            <a:r>
              <a:rPr lang="en-US" sz="900" dirty="0" smtClean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CLS.RU</a:t>
            </a:r>
            <a:endParaRPr lang="en-US" sz="900" dirty="0">
              <a:solidFill>
                <a:prstClr val="white"/>
              </a:solidFill>
              <a:latin typeface="PT Sans" pitchFamily="34" charset="-52"/>
              <a:cs typeface="Arial" charset="0"/>
            </a:endParaRPr>
          </a:p>
          <a:p>
            <a:pPr>
              <a:lnSpc>
                <a:spcPct val="140000"/>
              </a:lnSpc>
            </a:pPr>
            <a:r>
              <a:rPr lang="en-US" sz="800" dirty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© </a:t>
            </a:r>
            <a:r>
              <a:rPr lang="en-US" sz="800" dirty="0" smtClean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2015 </a:t>
            </a:r>
            <a:r>
              <a:rPr lang="en-US" sz="800" dirty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CAPITAL LEGAL SERVICES INTERNATIONAL, L.L.C.</a:t>
            </a:r>
            <a:endParaRPr lang="ru-RU" sz="800" dirty="0">
              <a:solidFill>
                <a:prstClr val="white"/>
              </a:solidFill>
              <a:latin typeface="PT Sans" pitchFamily="34" charset="-52"/>
              <a:cs typeface="Arial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 userDrawn="1"/>
        </p:nvSpPr>
        <p:spPr bwMode="auto">
          <a:xfrm>
            <a:off x="3762524" y="1651473"/>
            <a:ext cx="6696744" cy="176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en-US" sz="4400" dirty="0" smtClean="0">
                <a:solidFill>
                  <a:prstClr val="white"/>
                </a:solidFill>
                <a:latin typeface="PT Sans" pitchFamily="34" charset="-52"/>
              </a:rPr>
              <a:t>Capital Legal Services</a:t>
            </a:r>
          </a:p>
          <a:p>
            <a:pPr>
              <a:defRPr/>
            </a:pPr>
            <a:endParaRPr lang="en-US" sz="3200" dirty="0" smtClean="0">
              <a:solidFill>
                <a:srgbClr val="FFCC99"/>
              </a:solidFill>
              <a:latin typeface="PT Sans" pitchFamily="34" charset="-52"/>
            </a:endParaRPr>
          </a:p>
          <a:p>
            <a:pPr algn="r">
              <a:defRPr/>
            </a:pPr>
            <a:endParaRPr lang="en-US" sz="3200" dirty="0" smtClean="0">
              <a:solidFill>
                <a:srgbClr val="FFCC99"/>
              </a:solidFill>
              <a:latin typeface="PT Sans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A9AD5-830A-4EB8-9332-0A6E7A397C66}" type="datetime1">
              <a:rPr lang="ru-RU" smtClean="0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14A5C-A599-476B-866D-41FA2848D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02EB3-2C2D-48FF-A467-FF831033498E}" type="datetime1">
              <a:rPr lang="ru-RU" smtClean="0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885"/>
            <a:ext cx="10693400" cy="7570170"/>
          </a:xfrm>
          <a:prstGeom prst="rect">
            <a:avLst/>
          </a:prstGeom>
        </p:spPr>
      </p:pic>
      <p:sp>
        <p:nvSpPr>
          <p:cNvPr id="13" name="Прямоугольник 12"/>
          <p:cNvSpPr/>
          <p:nvPr userDrawn="1"/>
        </p:nvSpPr>
        <p:spPr>
          <a:xfrm>
            <a:off x="3474492" y="0"/>
            <a:ext cx="7218908" cy="7597055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 userDrawn="1"/>
        </p:nvSpPr>
        <p:spPr>
          <a:xfrm>
            <a:off x="651630" y="4654029"/>
            <a:ext cx="10041770" cy="353559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					</a:t>
            </a:r>
            <a:r>
              <a:rPr lang="en-US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            	</a:t>
            </a:r>
            <a:endParaRPr lang="ru-RU" sz="1400" cap="all" spc="114" dirty="0">
              <a:solidFill>
                <a:prstClr val="white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5" name="Рисунок 11" descr="q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6540" y="6854181"/>
            <a:ext cx="543952" cy="51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 userDrawn="1"/>
        </p:nvSpPr>
        <p:spPr bwMode="auto">
          <a:xfrm>
            <a:off x="4554612" y="6981187"/>
            <a:ext cx="3958043" cy="4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lnSpc>
                <a:spcPct val="140000"/>
              </a:lnSpc>
            </a:pPr>
            <a:r>
              <a:rPr lang="en-US" sz="900" dirty="0" smtClean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CLS.RU</a:t>
            </a:r>
            <a:endParaRPr lang="en-US" sz="900" dirty="0">
              <a:solidFill>
                <a:prstClr val="white"/>
              </a:solidFill>
              <a:latin typeface="PT Sans" pitchFamily="34" charset="-52"/>
              <a:cs typeface="Arial" charset="0"/>
            </a:endParaRPr>
          </a:p>
          <a:p>
            <a:pPr>
              <a:lnSpc>
                <a:spcPct val="140000"/>
              </a:lnSpc>
            </a:pPr>
            <a:r>
              <a:rPr lang="en-US" sz="800" dirty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© </a:t>
            </a:r>
            <a:r>
              <a:rPr lang="en-US" sz="800" dirty="0" smtClean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2015 </a:t>
            </a:r>
            <a:r>
              <a:rPr lang="en-US" sz="800" dirty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CAPITAL LEGAL SERVICES INTERNATIONAL, L.L.C.</a:t>
            </a:r>
            <a:endParaRPr lang="ru-RU" sz="800" dirty="0">
              <a:solidFill>
                <a:prstClr val="white"/>
              </a:solidFill>
              <a:latin typeface="PT Sans" pitchFamily="34" charset="-52"/>
              <a:cs typeface="Arial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 userDrawn="1"/>
        </p:nvSpPr>
        <p:spPr bwMode="auto">
          <a:xfrm>
            <a:off x="3762524" y="1651473"/>
            <a:ext cx="6696744" cy="127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ru-RU" sz="4400" dirty="0" smtClean="0">
                <a:solidFill>
                  <a:prstClr val="white"/>
                </a:solidFill>
                <a:latin typeface="PT Sans" pitchFamily="34" charset="-52"/>
              </a:rPr>
              <a:t>Спасибо за внимание!</a:t>
            </a:r>
            <a:endParaRPr lang="en-US" sz="3200" dirty="0" smtClean="0">
              <a:solidFill>
                <a:srgbClr val="FFCC99"/>
              </a:solidFill>
              <a:latin typeface="PT Sans" pitchFamily="34" charset="-52"/>
            </a:endParaRPr>
          </a:p>
          <a:p>
            <a:pPr algn="r">
              <a:defRPr/>
            </a:pPr>
            <a:endParaRPr lang="en-US" sz="3200" dirty="0" smtClean="0">
              <a:solidFill>
                <a:srgbClr val="FFCC99"/>
              </a:solidFill>
              <a:latin typeface="PT Sans" pitchFamily="34" charset="-52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 userDrawn="1"/>
        </p:nvSpPr>
        <p:spPr bwMode="auto">
          <a:xfrm>
            <a:off x="3756074" y="1636813"/>
            <a:ext cx="6642526" cy="78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4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  <a:endParaRPr lang="ru-RU" sz="4400" dirty="0">
              <a:solidFill>
                <a:prstClr val="white"/>
              </a:solidFill>
              <a:latin typeface="PT Sans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52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3473498" y="0"/>
            <a:ext cx="7219902" cy="972319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prstClr val="white"/>
              </a:solidFill>
            </a:endParaRPr>
          </a:p>
          <a:p>
            <a:pPr algn="ctr"/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0" y="972319"/>
            <a:ext cx="10675292" cy="6588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одержимое 2"/>
          <p:cNvSpPr txBox="1">
            <a:spLocks/>
          </p:cNvSpPr>
          <p:nvPr userDrawn="1"/>
        </p:nvSpPr>
        <p:spPr>
          <a:xfrm>
            <a:off x="771426" y="1994816"/>
            <a:ext cx="9327802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306140" y="1620391"/>
            <a:ext cx="7992888" cy="0"/>
          </a:xfrm>
          <a:prstGeom prst="line">
            <a:avLst/>
          </a:prstGeom>
          <a:ln w="19050">
            <a:solidFill>
              <a:srgbClr val="631A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 userDrawn="1"/>
        </p:nvSpPr>
        <p:spPr bwMode="auto">
          <a:xfrm>
            <a:off x="3367679" y="6981460"/>
            <a:ext cx="3958043" cy="4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900" dirty="0" smtClean="0">
                <a:solidFill>
                  <a:srgbClr val="631A4B"/>
                </a:solidFill>
                <a:latin typeface="Arial" charset="0"/>
                <a:cs typeface="Arial" charset="0"/>
              </a:rPr>
              <a:t>CLS.RU</a:t>
            </a:r>
            <a:endParaRPr lang="en-US" sz="900" dirty="0">
              <a:solidFill>
                <a:srgbClr val="631A4B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©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CAPITAL LEGAL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SERVICES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INTERNATIONAL, L.L.C.</a:t>
            </a:r>
            <a:endParaRPr lang="ru-RU" sz="80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Номер слайда 5"/>
          <p:cNvSpPr txBox="1">
            <a:spLocks/>
          </p:cNvSpPr>
          <p:nvPr userDrawn="1"/>
        </p:nvSpPr>
        <p:spPr bwMode="auto">
          <a:xfrm>
            <a:off x="9739188" y="7122480"/>
            <a:ext cx="648072" cy="402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52152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04305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5645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8611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607640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3129168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650696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4172224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231A8415-AC99-4A42-8394-4E61096B55C7}" type="slidenum">
              <a:rPr lang="ru-RU" sz="1400" smtClean="0">
                <a:solidFill>
                  <a:srgbClr val="631A4B"/>
                </a:solidFill>
                <a:latin typeface="PT Sans" pitchFamily="34" charset="-52"/>
              </a:rPr>
              <a:pPr/>
              <a:t>‹#›</a:t>
            </a:fld>
            <a:endParaRPr lang="ru-RU" sz="1400" dirty="0" smtClean="0">
              <a:solidFill>
                <a:srgbClr val="631A4B"/>
              </a:solidFill>
              <a:latin typeface="PT Sans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0693400" cy="7590049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3762524" y="396255"/>
            <a:ext cx="3735360" cy="289991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en-US" sz="1200" cap="all" spc="114" dirty="0" smtClean="0">
                <a:solidFill>
                  <a:prstClr val="white"/>
                </a:solidFill>
                <a:latin typeface="PT Sans" pitchFamily="34" charset="-52"/>
                <a:cs typeface="Arial" pitchFamily="34" charset="0"/>
              </a:rPr>
              <a:t>Finland, TAMPERE, march 2014</a:t>
            </a:r>
            <a:endParaRPr lang="ru-RU" sz="1200" dirty="0">
              <a:solidFill>
                <a:prstClr val="black"/>
              </a:solidFill>
              <a:latin typeface="PT Sans" pitchFamily="34" charset="-52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473498" y="0"/>
            <a:ext cx="7219902" cy="972319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280993" y="898912"/>
            <a:ext cx="98182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 userDrawn="1"/>
        </p:nvSpPr>
        <p:spPr>
          <a:xfrm>
            <a:off x="771426" y="1994816"/>
            <a:ext cx="9327802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972319"/>
            <a:ext cx="10675292" cy="6588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9"/>
          <p:cNvSpPr txBox="1">
            <a:spLocks noChangeArrowheads="1"/>
          </p:cNvSpPr>
          <p:nvPr userDrawn="1"/>
        </p:nvSpPr>
        <p:spPr bwMode="auto">
          <a:xfrm>
            <a:off x="3367679" y="6981460"/>
            <a:ext cx="3958043" cy="4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900" dirty="0" smtClean="0">
                <a:solidFill>
                  <a:srgbClr val="631A4B"/>
                </a:solidFill>
                <a:latin typeface="Arial" charset="0"/>
                <a:cs typeface="Arial" charset="0"/>
              </a:rPr>
              <a:t>CLS.RU</a:t>
            </a:r>
            <a:endParaRPr lang="en-US" sz="900" dirty="0">
              <a:solidFill>
                <a:srgbClr val="631A4B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©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CAPITAL LEGAL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SERVICES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INTERNATIONAL, L.L.C.</a:t>
            </a:r>
            <a:endParaRPr lang="ru-RU" sz="80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Номер слайда 5"/>
          <p:cNvSpPr txBox="1">
            <a:spLocks/>
          </p:cNvSpPr>
          <p:nvPr userDrawn="1"/>
        </p:nvSpPr>
        <p:spPr bwMode="auto">
          <a:xfrm>
            <a:off x="9739188" y="7122480"/>
            <a:ext cx="648072" cy="402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52152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04305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5645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8611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607640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3129168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650696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4172224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231A8415-AC99-4A42-8394-4E61096B55C7}" type="slidenum">
              <a:rPr lang="ru-RU" sz="1400" smtClean="0">
                <a:solidFill>
                  <a:srgbClr val="631A4B"/>
                </a:solidFill>
                <a:latin typeface="PT Sans" pitchFamily="34" charset="-52"/>
              </a:rPr>
              <a:pPr/>
              <a:t>‹#›</a:t>
            </a:fld>
            <a:endParaRPr lang="ru-RU" sz="1400" dirty="0" smtClean="0">
              <a:solidFill>
                <a:srgbClr val="631A4B"/>
              </a:solidFill>
              <a:latin typeface="PT Sans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37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9C043-ACF1-4745-AA57-8E74494B857C}" type="datetime1">
              <a:rPr lang="ru-RU" smtClean="0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8" y="6679992"/>
            <a:ext cx="3386243" cy="4025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364472" y="6989414"/>
            <a:ext cx="2495127" cy="4025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452F3-58C7-450B-B00D-ED957C46034C}" type="datetime1">
              <a:rPr lang="ru-RU" smtClean="0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8" y="6806887"/>
            <a:ext cx="3386243" cy="4025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5BBD1-281F-4D31-9809-A9B10F10B9C7}" type="datetime1">
              <a:rPr lang="ru-RU" smtClean="0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0408-E76B-41B0-AB3E-FC9CDF4CA43C}" type="datetime1">
              <a:rPr lang="ru-RU" smtClean="0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BB8E-7C5E-4CED-9639-F05E8F029F24}" type="datetime1">
              <a:rPr lang="ru-RU" smtClean="0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AE35E-425C-4F08-BBD0-B0D7D23D372B}" type="datetime1">
              <a:rPr lang="ru-RU" smtClean="0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1"/>
            <a:ext cx="9624060" cy="126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6A33F9-691D-4DB5-97D9-AFB50A04BC69}" type="datetime1">
              <a:rPr lang="ru-RU" smtClean="0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3787992-F37F-4F2B-8301-0C5E0E071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0693400" cy="7590049"/>
          </a:xfrm>
          <a:prstGeom prst="rect">
            <a:avLst/>
          </a:prstGeom>
        </p:spPr>
      </p:pic>
      <p:sp>
        <p:nvSpPr>
          <p:cNvPr id="9" name="TextBox 9"/>
          <p:cNvSpPr txBox="1">
            <a:spLocks noChangeArrowheads="1"/>
          </p:cNvSpPr>
          <p:nvPr userDrawn="1"/>
        </p:nvSpPr>
        <p:spPr bwMode="auto">
          <a:xfrm>
            <a:off x="3367679" y="6981460"/>
            <a:ext cx="3958043" cy="45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900" dirty="0" smtClean="0">
                <a:solidFill>
                  <a:srgbClr val="631A4B"/>
                </a:solidFill>
                <a:latin typeface="Arial" charset="0"/>
                <a:cs typeface="Arial" charset="0"/>
              </a:rPr>
              <a:t>CLS.RU</a:t>
            </a:r>
            <a:endParaRPr lang="en-US" sz="900" dirty="0">
              <a:solidFill>
                <a:srgbClr val="631A4B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©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2014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CAPITAL LEGAL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SERVICES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INTERNATIONAL, L.L.C.</a:t>
            </a:r>
            <a:endParaRPr lang="ru-RU" sz="80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762524" y="396255"/>
            <a:ext cx="3735360" cy="289991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en-US" sz="1200" cap="all" spc="114" dirty="0" smtClean="0">
                <a:solidFill>
                  <a:prstClr val="white"/>
                </a:solidFill>
                <a:latin typeface="PT Sans" pitchFamily="34" charset="-52"/>
                <a:cs typeface="Arial" pitchFamily="34" charset="0"/>
              </a:rPr>
              <a:t>Finland, TAMPERE, march 2014</a:t>
            </a:r>
            <a:endParaRPr lang="ru-RU" sz="1200" dirty="0">
              <a:solidFill>
                <a:prstClr val="black"/>
              </a:solidFill>
              <a:latin typeface="PT Sans" pitchFamily="34" charset="-52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473498" y="0"/>
            <a:ext cx="7219902" cy="972319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white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306140" y="1620391"/>
            <a:ext cx="7992888" cy="0"/>
          </a:xfrm>
          <a:prstGeom prst="line">
            <a:avLst/>
          </a:prstGeom>
          <a:ln w="19050">
            <a:solidFill>
              <a:srgbClr val="631A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 userDrawn="1"/>
        </p:nvSpPr>
        <p:spPr>
          <a:xfrm>
            <a:off x="771426" y="1994816"/>
            <a:ext cx="9327802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15" name="Номер слайда 5"/>
          <p:cNvSpPr txBox="1">
            <a:spLocks/>
          </p:cNvSpPr>
          <p:nvPr userDrawn="1"/>
        </p:nvSpPr>
        <p:spPr bwMode="auto">
          <a:xfrm>
            <a:off x="9739188" y="7122480"/>
            <a:ext cx="648072" cy="402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52152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04305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5645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8611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607640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3129168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650696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4172224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231A8415-AC99-4A42-8394-4E61096B55C7}" type="slidenum">
              <a:rPr lang="ru-RU" sz="1400" smtClean="0">
                <a:solidFill>
                  <a:srgbClr val="631A4B"/>
                </a:solidFill>
                <a:latin typeface="PT Sans" pitchFamily="34" charset="-52"/>
              </a:rPr>
              <a:pPr/>
              <a:t>‹#›</a:t>
            </a:fld>
            <a:endParaRPr lang="ru-RU" sz="1600" dirty="0" smtClean="0">
              <a:solidFill>
                <a:srgbClr val="631A4B"/>
              </a:solidFill>
              <a:latin typeface="PT Sans" pitchFamily="34" charset="-5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521528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3056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458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6112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1146" indent="-3911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47483" indent="-32595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303820" indent="-2607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825348" indent="-2607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346876" indent="-2607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gavrilenko@cls.r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651630" y="4654029"/>
            <a:ext cx="10041770" cy="353559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					</a:t>
            </a:r>
            <a:r>
              <a:rPr lang="en-US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            	</a:t>
            </a:r>
            <a:endParaRPr lang="ru-RU" sz="1400" cap="all" spc="114" dirty="0">
              <a:solidFill>
                <a:prstClr val="white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762524" y="1651473"/>
            <a:ext cx="6696744" cy="342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en-US" sz="4400" dirty="0" smtClean="0">
                <a:solidFill>
                  <a:prstClr val="white"/>
                </a:solidFill>
                <a:latin typeface="PT Sans" pitchFamily="34" charset="-52"/>
              </a:rPr>
              <a:t>Capital Legal Services</a:t>
            </a:r>
          </a:p>
          <a:p>
            <a:pPr>
              <a:defRPr/>
            </a:pPr>
            <a:endParaRPr lang="en-US" sz="3200" dirty="0" smtClean="0">
              <a:solidFill>
                <a:srgbClr val="FFCC99"/>
              </a:solidFill>
              <a:latin typeface="PT Sans" pitchFamily="34" charset="-52"/>
            </a:endParaRPr>
          </a:p>
          <a:p>
            <a:pPr algn="r">
              <a:defRPr/>
            </a:pPr>
            <a:endParaRPr lang="en-US" sz="3200" dirty="0" smtClean="0">
              <a:solidFill>
                <a:srgbClr val="FFCC99"/>
              </a:solidFill>
              <a:latin typeface="PT Sans" pitchFamily="34" charset="-52"/>
            </a:endParaRPr>
          </a:p>
          <a:p>
            <a:pPr>
              <a:defRPr/>
            </a:pPr>
            <a:r>
              <a:rPr lang="ru-RU" sz="3600" dirty="0">
                <a:solidFill>
                  <a:srgbClr val="FFCC99"/>
                </a:solidFill>
                <a:latin typeface="PT Sans" pitchFamily="34" charset="-52"/>
              </a:rPr>
              <a:t>Построение и функционирование системы ПОД/ФТ в НПФ</a:t>
            </a:r>
            <a:endParaRPr lang="en-US" sz="3600" dirty="0">
              <a:solidFill>
                <a:srgbClr val="FFCC99"/>
              </a:solidFill>
              <a:latin typeface="PT Sans" pitchFamily="34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34532" y="5632750"/>
            <a:ext cx="53467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prstClr val="white"/>
                </a:solidFill>
                <a:latin typeface="PT Sans" pitchFamily="34" charset="-52"/>
              </a:rPr>
              <a:t>Гавриленко Дмитрий </a:t>
            </a:r>
            <a:r>
              <a:rPr lang="ru-RU" dirty="0" smtClean="0">
                <a:solidFill>
                  <a:prstClr val="white"/>
                </a:solidFill>
                <a:latin typeface="PT Sans" pitchFamily="34" charset="-52"/>
              </a:rPr>
              <a:t>Александрович</a:t>
            </a:r>
            <a:endParaRPr lang="en-US" dirty="0" smtClean="0">
              <a:solidFill>
                <a:prstClr val="white"/>
              </a:solidFill>
              <a:latin typeface="PT Sans" pitchFamily="34" charset="-5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prstClr val="white"/>
                </a:solidFill>
                <a:latin typeface="PT Sans" pitchFamily="34" charset="-52"/>
                <a:hlinkClick r:id="rId3"/>
              </a:rPr>
              <a:t>dgavrilenko@cls.ru</a:t>
            </a:r>
            <a:endParaRPr lang="en-US" dirty="0" smtClean="0">
              <a:solidFill>
                <a:prstClr val="white"/>
              </a:solidFill>
              <a:latin typeface="PT Sans" pitchFamily="34" charset="-5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prstClr val="white"/>
                </a:solidFill>
                <a:latin typeface="PT Sans" pitchFamily="34" charset="-52"/>
              </a:rPr>
              <a:t>+7 (903) 017-37-16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dirty="0" smtClean="0">
              <a:solidFill>
                <a:prstClr val="white"/>
              </a:solidFill>
              <a:latin typeface="PT Sans" pitchFamily="34" charset="-5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dirty="0">
              <a:solidFill>
                <a:prstClr val="white"/>
              </a:solidFill>
              <a:latin typeface="PT Sans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7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ПВК</a:t>
            </a:r>
            <a:endParaRPr lang="en-US" sz="1400" b="1" dirty="0" smtClean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/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документ или комплект документов;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совокупности принимаемых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 и предпринимаемых процедур, определенных программами осуществления внутреннего контроля в целях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ПОД/ФТ;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генеральным директором НПФ.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397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en-US" sz="1400" b="1" dirty="0" smtClean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за организацией ПОД/ФТ;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за выполнением ПОД/ФТ;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за соответствием ПВК действующему законодательству.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620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ПВК</a:t>
            </a:r>
            <a:endParaRPr lang="en-US" sz="1400" b="1" dirty="0" smtClean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ПВК по ПОД/ФТ должны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требованиям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ПОД/ФТ не позднее трех месяцев после даты вступления в силу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21682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r>
              <a:rPr lang="en-US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системы ПОД/ФТ</a:t>
            </a:r>
          </a:p>
          <a:p>
            <a:pPr marL="447675">
              <a:defRPr/>
            </a:pPr>
            <a:endParaRPr lang="en-US" sz="2800" b="1" dirty="0">
              <a:solidFill>
                <a:srgbClr val="B335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 из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назначается специальное должностное лицо, ответственное за реализацию ПВК 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ПОД/ФТ – ответственный сотрудник.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СДЛ: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тветственный сотрудник;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структурного подразделения 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ПОД/ФТ.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2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24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СДЛ и сотруднику структурного подразделения: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высшее юридическое или экономическое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опыт работы в сфере ПОД/ФТ или опыт руководства отделом (иным подразделением)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организации либо иной организации, осуществляющей операции с денежными средствами или иным имуществом, не менее одного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 отсутствии высшего юридического или экономического образования - иное высшее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опыт работы в сфере ПОД/ФТ или опыт руководства отделом (иным подразделением)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организации либо иной организации, осуществляющей операции с денежными средствами или иным имуществом, не менее двух лет.</a:t>
            </a:r>
          </a:p>
        </p:txBody>
      </p:sp>
    </p:spTree>
    <p:extLst>
      <p:ext uri="{BB962C8B-B14F-4D97-AF65-F5344CB8AC3E}">
        <p14:creationId xmlns:p14="http://schemas.microsoft.com/office/powerpoint/2010/main" xmlns="" val="19961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24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СДЛ и сотруднику структурного подразделения: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высшее юридическое или экономическое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опыт работы в сфере ПОД/ФТ или опыт руководства отделом (иным подразделением)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организации либо иной организации, осуществляющей операции с денежными средствами или иным имуществом, не менее одного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 отсутствии высшего юридического или экономического образования - иное высшее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опыт работы в сфере ПОД/ФТ или опыт руководства отделом (иным подразделением)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организации либо иной организации, осуществляющей операции с денежными средствами или иным имуществом, не менее двух лет.</a:t>
            </a:r>
          </a:p>
        </p:txBody>
      </p:sp>
    </p:spTree>
    <p:extLst>
      <p:ext uri="{BB962C8B-B14F-4D97-AF65-F5344CB8AC3E}">
        <p14:creationId xmlns:p14="http://schemas.microsoft.com/office/powerpoint/2010/main" xmlns="" val="16147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24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СДЛ и сотруднику структурного подразделения: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Отсутствие: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неснятой или непогашенной судимости за преступления в сфере экономики или преступления против государственной власти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факта расторжения трудового договора по инициативе работодателя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 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103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регулятора: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обязан информировать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ДКИиДУ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3 рабочих дней: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ответственного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(освобождении) другого сотрудника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организации исполняющим обязанности ответственного сотрудника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олжность;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онтактные данные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телефон).</a:t>
            </a:r>
          </a:p>
        </p:txBody>
      </p:sp>
    </p:spTree>
    <p:extLst>
      <p:ext uri="{BB962C8B-B14F-4D97-AF65-F5344CB8AC3E}">
        <p14:creationId xmlns:p14="http://schemas.microsoft.com/office/powerpoint/2010/main" xmlns="" val="7871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подразделение</a:t>
            </a:r>
            <a:endParaRPr lang="ru-RU" sz="28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самостоятельного подразделения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ПОД/ФТ либо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входящего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организации подразделение, в компетенцию которого будут входить вопросы ПОД/ФТ.  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Подразделение: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из 2 и более сотрудников НПФ;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возглавляется ответственным сотрудником.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744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22166" y="3307496"/>
            <a:ext cx="864906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r>
              <a:rPr lang="ru-RU" sz="36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ОРГАНИЗАЦИИ СИСТЕМЫ ПОД/ФТ</a:t>
            </a:r>
            <a:endParaRPr lang="en-US" sz="36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endParaRPr lang="en-US" sz="3200" b="1" dirty="0" smtClean="0">
              <a:solidFill>
                <a:srgbClr val="631A4B"/>
              </a:solidFill>
              <a:latin typeface="PT Sans" pitchFamily="34" charset="-52"/>
            </a:endParaRPr>
          </a:p>
          <a:p>
            <a:pPr marL="628650">
              <a:defRPr/>
            </a:pPr>
            <a:endParaRPr lang="en-US" sz="2000" dirty="0" smtClean="0">
              <a:solidFill>
                <a:prstClr val="black"/>
              </a:solidFill>
              <a:latin typeface="PT Sans"/>
            </a:endParaRPr>
          </a:p>
          <a:p>
            <a:pPr marL="914400" indent="-285750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ru-RU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69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342150" y="1467084"/>
            <a:ext cx="864906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2">
              <a:spcAft>
                <a:spcPts val="1200"/>
              </a:spcAft>
              <a:tabLst>
                <a:tab pos="3317875" algn="l"/>
              </a:tabLst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PT Sans" pitchFamily="34" charset="-52"/>
              </a:rPr>
              <a:t>Содержание</a:t>
            </a:r>
            <a:endParaRPr lang="en-US" sz="3200" b="1" dirty="0" smtClean="0">
              <a:solidFill>
                <a:srgbClr val="631A4B"/>
              </a:solidFill>
              <a:latin typeface="PT Sans" pitchFamily="34" charset="-52"/>
            </a:endParaRPr>
          </a:p>
          <a:p>
            <a:pPr marL="628650">
              <a:defRPr/>
            </a:pPr>
            <a:endParaRPr lang="en-US" sz="2000" dirty="0" smtClean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  <a:latin typeface="PT Sans"/>
              </a:rPr>
              <a:t>Основные НПА</a:t>
            </a:r>
          </a:p>
          <a:p>
            <a:pPr marL="628650">
              <a:defRPr/>
            </a:pPr>
            <a:endParaRPr lang="en-US" sz="1400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  <a:latin typeface="PT Sans"/>
              </a:rPr>
              <a:t>Организация системы ПОД/ФТ</a:t>
            </a:r>
            <a:endParaRPr lang="en-US" sz="2400" dirty="0" smtClean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  <a:latin typeface="PT Sans"/>
              </a:rPr>
              <a:t>Требования к ПВК</a:t>
            </a:r>
          </a:p>
          <a:p>
            <a:pPr marL="896938" indent="-268288">
              <a:buFont typeface="Arial" pitchFamily="34" charset="0"/>
              <a:buChar char="•"/>
              <a:defRPr/>
            </a:pPr>
            <a:endParaRPr lang="ru-RU" sz="1400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  <a:latin typeface="PT Sans"/>
              </a:rPr>
              <a:t>Программы, включаемые в ПВК</a:t>
            </a:r>
          </a:p>
          <a:p>
            <a:pPr marL="896938" indent="-268288">
              <a:buFont typeface="Arial" pitchFamily="34" charset="0"/>
              <a:buChar char="•"/>
              <a:defRPr/>
            </a:pPr>
            <a:endParaRPr lang="ru-RU" sz="2400" dirty="0" smtClean="0">
              <a:solidFill>
                <a:prstClr val="black"/>
              </a:solidFill>
              <a:latin typeface="PT Sans"/>
            </a:endParaRPr>
          </a:p>
          <a:p>
            <a:pPr marL="628650">
              <a:defRPr/>
            </a:pPr>
            <a:endParaRPr lang="en-US" sz="1400" dirty="0" smtClean="0">
              <a:solidFill>
                <a:prstClr val="black"/>
              </a:solidFill>
              <a:latin typeface="PT Sans"/>
            </a:endParaRPr>
          </a:p>
          <a:p>
            <a:pPr marL="914400" indent="-285750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ru-RU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1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организации (1) 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сотрудника;</a:t>
            </a:r>
          </a:p>
          <a:p>
            <a:pPr marL="0" lv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сотрудника;</a:t>
            </a:r>
          </a:p>
          <a:p>
            <a:pPr marL="0" lv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бязанности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сотрудника;</a:t>
            </a:r>
          </a:p>
          <a:p>
            <a:pPr marL="0" lv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подразделения;</a:t>
            </a: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олномочии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подразделения 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ПОД/ФТ.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2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sz="32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СДЛ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разработки и представления ПВК по ПОД/ФТ на утверждение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руководителю НПФ;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при осуществлении внутреннего контроля в целях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ПОД/ФТ;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представления и контроль за представлением сведений в уполномоченный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руководителю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текущей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в сроки и в порядке, которые определяются внутренними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представление не реже одного раза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Совету Фонда письменного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отчета, согласованного с руководителем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реализации ПВК по ПОД/ФТ, рекомендуемых мерах по улучшению системы ПОД/ФТ.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10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рава </a:t>
            </a:r>
            <a:r>
              <a:rPr lang="ru-RU" sz="32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СДЛ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давать указания, касающиеся проведения операции (заключения сделки), в том числе о задержке ее проведения (заключения) в целях получения дополнительной или проверки имеющейся информации о клиенте или об операции (сделке);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запрашивать и получать от руководителей и сотрудников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 необходимые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в том числе распорядительные и бухгалтерские документы (документы по операциям (сделкам);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снимать копии с полученных документов, электронных файлов;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доступа в помещения подразделений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 помещения, используемые для хранения документов (архивы), компьютерной обработки данных (компьютерные залы) и хранения данных на электронных носителях;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6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СДЛ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сохранность и возврат полученных от руководителей и сотрудников подразделений документов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обеспечивать конфиденциальность информации, полученной при осуществлении своих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62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организации </a:t>
            </a: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ответственного сотрудника, сотрудников подразделения по ПОД/ФТ с иными сотрудниками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Фонда;</a:t>
            </a: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взаимодействия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обособленными подразделениями (филиалами)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ПОД/ФТ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документального фиксирования информации (документов), полученной (полученных)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ПВК по ПОД/ФТ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хранения информации (документов), полученной (полученных)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организацией в результате реализации ПВК по ПОД/ФТ; 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8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организации </a:t>
            </a: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клиентами, в том числе обслуживаемыми с использованием технологий дистанционного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структуры системы ПОД/ФТ, ее элементов (уровней), включая подразделение по ПОД/ФТ (статус (подчиненность), структура, задачи, функции, порядок организации работы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информирования сотрудниками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ответственным сотрудником,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и контролера Фонда,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ставших им известными фактах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ПОД/ФТ, допущенных сотрудниками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Фонда;</a:t>
            </a:r>
          </a:p>
          <a:p>
            <a:pPr lvl="0"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осуществления внутреннего контроля за соблюдением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и 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сотрудниками законодательства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ПОД/ФТ, ПВК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ПОД/ФТ;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7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осуществления внутреннего контроля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проверки  выполнения ПВК по ПОД/ФТ,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периодичность (не реже 1 раза в год), </a:t>
            </a: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письменных отчетов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их представления.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9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организации </a:t>
            </a: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электронных технологий, специального программного обеспечения (программных средств, продуктов), используемых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внутреннего контроля в целях ПОД/ФТ (в случаях их использования), в том числе сведения об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наделении уполномоченных сотрудников в сфере ПОД/ФТ правами и обязанностями ответственного сотрудника, о распределении обязанностей и порядке взаимодействия между уполномоченными сотрудниками в сфере ПОД/ФТ и ответственным сотрудником, 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уполномоченных сотрудников в сфере ПОД/ ответственным сотрудником. </a:t>
            </a:r>
          </a:p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41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22166" y="3584495"/>
            <a:ext cx="86490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r>
              <a:rPr lang="ru-RU" sz="36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ИДЕНТИФИКАЦИИ</a:t>
            </a:r>
            <a:endParaRPr lang="en-US" sz="36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endParaRPr lang="en-US" sz="3200" b="1" dirty="0" smtClean="0">
              <a:solidFill>
                <a:srgbClr val="631A4B"/>
              </a:solidFill>
              <a:latin typeface="PT Sans" pitchFamily="34" charset="-52"/>
            </a:endParaRPr>
          </a:p>
          <a:p>
            <a:pPr marL="628650">
              <a:defRPr/>
            </a:pPr>
            <a:endParaRPr lang="en-US" sz="2000" dirty="0" smtClean="0">
              <a:solidFill>
                <a:prstClr val="black"/>
              </a:solidFill>
              <a:latin typeface="PT Sans"/>
            </a:endParaRPr>
          </a:p>
          <a:p>
            <a:pPr marL="914400" indent="-285750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ru-RU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2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и документов 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идентификации клиента, представителя клиента, выгодоприобретателя,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владельца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самостоятельно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с привлечением третьих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акты</a:t>
            </a:r>
            <a:endParaRPr lang="en-US" sz="1400" b="1" dirty="0" smtClean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07.08.2001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115-ФЗ 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противодействии легализации (отмыванию) доходов, полученных преступным путем, и финансированию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терроризма»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Банка России от 15.12.2014 № 445-П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требованиях к правилам внутреннего контроля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финансовых организаций в целях противодействия легализации (отмыванию) доходов, полученных преступным путем, и финансированию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Банка России от 05.12.2014 № 3471-У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требованиях к подготовке и обучению кадров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Банка России от 12.12.2014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444-П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финансовыми организациями клиентов, представителей клиента, выгодоприобретателей,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владельцев в целях противодействия легализации (отмыванию) доходов, полученных преступным путем, и финансированию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9429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идентификации (1)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 клиента, представителя клиента (в том числе лица, осуществляющего функции единоличного исполнительного органа, как представителя клиента), выгодоприобретателя,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владельца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проверки наличия или отсутствия в отношении клиента, представителя клиента, выгодоприобретателя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владельца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причастности к ЭД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замораживании (блокировании) денежных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средств;</a:t>
            </a:r>
          </a:p>
          <a:p>
            <a:pPr marL="0" lvl="0" indent="0" algn="just"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обязательное использование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процедуры идентификации доступных на законных основаниях источников информации (с указанием источников), в том числе использование сведений, предоставляемых органами государственной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6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ЕГРЮЛ;</a:t>
            </a:r>
          </a:p>
          <a:p>
            <a:pPr marL="0" indent="0" algn="just"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сводный государственный реестр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аккредитованных на территории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представительств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компаний;</a:t>
            </a:r>
          </a:p>
          <a:p>
            <a:pPr marL="0" indent="0" algn="just"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реестр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филиалов иностранных юридических лиц, аккредитованных на территории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</a:p>
          <a:p>
            <a:pPr marL="0" indent="0" algn="just"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утерянных, недействительных паспортах, о паспортах умерших физических лиц, об утерянных бланках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паспортов;</a:t>
            </a:r>
          </a:p>
          <a:p>
            <a:pPr marL="0" indent="0" algn="just"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баз данных федеральных органов исполнительной власти, размещенных в информационно-телекоммуникационной сети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«Интернет»;</a:t>
            </a:r>
          </a:p>
          <a:p>
            <a:pPr marL="0" indent="0" algn="just"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источники, доступные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основаниях.</a:t>
            </a:r>
          </a:p>
          <a:p>
            <a:pPr marL="0" indent="0">
              <a:buNone/>
            </a:pPr>
            <a:endParaRPr lang="ru-RU" sz="2400" dirty="0"/>
          </a:p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0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идентификации (2)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мерах, направленных на выявление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организацией среди физических лиц, находящихся или принимаемых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публичных должностных лиц,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должностных лиц публичных международных организаций,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лиц, замещающих (занимающих) государственные должности Российской Федерации,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должности членов Совета директоров Центрального банка Российской Федерации,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должности федеральной государственной службы, назначение на которые и освобождение от которых осуществляются Президентом Российской Федерации или Правительством Российской Федерации,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должности в Центральном банке Российской Федерации,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в государственных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корпорациях и иных организациях, созданных Российской Федерацией на основании федеральных законов, включенные в перечни должностей, определяемые Президентом Российской Федерации;</a:t>
            </a: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6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идентификации (4)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 (процедур), направленных на выявление и идентификацию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владельцев клиентов;  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признания физического лица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владельцем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клиента;</a:t>
            </a:r>
          </a:p>
          <a:p>
            <a:pPr marL="0" lv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признания в качестве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владельца лица, осуществляющего функции единоличного исполнительного органа клиента - юридического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4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идентификации (5)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идентификации выгодоприобретателя, который не был идентифицирован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приема клиента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обслуживание;</a:t>
            </a:r>
          </a:p>
          <a:p>
            <a:pPr lvl="0"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мероприятий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проверке информации 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клиенте,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 клиента, выгодоприобретателе,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владельце;</a:t>
            </a:r>
          </a:p>
          <a:p>
            <a:pPr marL="0" indent="0" algn="just"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обновления сведений  (информации), полученных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идентификации клиентов, представителей клиентов, выгодоприобретателей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владельцев, с указанием периодичности их обновления;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способов взаимодействия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клиентом при запросе сведений и документов, необходимых для проведения идентификации (обновления идентификационных сведений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1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идентификации (6)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принимаемых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организацией мерах, направленных на получение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целях сотрудничества клиентов с Фондом, а также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 финансово-хозяйственной деятельности, финансового положения и деловой репутации клиентов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взаимодействия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третьими лицами, осуществляющими сбор сведений и документов в целях идентификации лиц, принимаемых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обслуживание;</a:t>
            </a:r>
          </a:p>
          <a:p>
            <a:pPr lvl="0"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обеспечения доступа сотрудников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организации к информации, полученной при проведении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идентификации;</a:t>
            </a:r>
          </a:p>
          <a:p>
            <a:pPr lvl="0"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оценки степени (уровня) риска совершения клиентом операций в целях легализации (отмывания) доходов, полученных преступным путем, и финансирования терроризма, основания оценки такого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9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22166" y="3307496"/>
            <a:ext cx="864906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r>
              <a:rPr lang="ru-RU" sz="36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УПРАВЛЕНИЯ РИСКОМ</a:t>
            </a:r>
            <a:endParaRPr lang="en-US" sz="36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endParaRPr lang="en-US" sz="3200" b="1" dirty="0" smtClean="0">
              <a:solidFill>
                <a:srgbClr val="631A4B"/>
              </a:solidFill>
              <a:latin typeface="PT Sans" pitchFamily="34" charset="-52"/>
            </a:endParaRPr>
          </a:p>
          <a:p>
            <a:pPr marL="628650">
              <a:defRPr/>
            </a:pPr>
            <a:endParaRPr lang="en-US" sz="2000" dirty="0" smtClean="0">
              <a:solidFill>
                <a:prstClr val="black"/>
              </a:solidFill>
              <a:latin typeface="PT Sans"/>
            </a:endParaRPr>
          </a:p>
          <a:p>
            <a:pPr marL="914400" indent="-285750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ru-RU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риском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предпринимаемых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действий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оценку риска легализации (отмывания) доходов, полученных преступным путем, и финансирования терроризма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минимизацию посредством принятия предусмотренных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ПВК по ПОД/ФТ, а также договором с клиентом мер, в частности, запроса дополнительных документов, их анализа, в том числе путем сопоставления содержащейся в них информации с информацией, имеющейся в распоряжении некредитной финансовой организации, отказа в выполнении распоряжения клиента о совершении операции.</a:t>
            </a:r>
            <a:endParaRPr lang="ru-RU" sz="2400" dirty="0"/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5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основных вида риска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совершения клиентом недопустимых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 вовлеченности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и его сотрудников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использование услуг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недопустимых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06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just">
              <a:defRPr/>
            </a:pPr>
            <a:r>
              <a:rPr lang="ru-RU" sz="32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риска</a:t>
            </a:r>
            <a:endParaRPr lang="ru-RU" sz="32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(уровень) риска клиента оценивается по шкале определения степени (уровня) риска клиента, которая не может состоять менее чем из двух степеней (уровней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риска клиента осуществляется по одной или по совокупности следующих категорий рисков: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по типу клиента и (или) бенефициарного владельца;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риск, связанный с проведением клиентом определенного вида операций.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7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акты и разъяснения</a:t>
            </a:r>
            <a:endParaRPr lang="en-US" sz="1400" b="1" dirty="0" smtClean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Банка России от 05.12.2014 № 3470-У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требованиях к специальным должностным лицам, ответственным за реализацию правил внутреннего контроля в целях противодействия легализации (отмыванию) доходов, полученных преступным путем, и финансированию терроризма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Банка России от 15.12.2014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3484-У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представления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финансовыми организациями в уполномоченный орган сведений, предусмотренных Федеральным законом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противодействии легализации (отмыванию) доходов, полученных преступным путем, и финансированию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России от 13.11.2013 № 223-Т «Об оценке правил внутреннего контроля в целях ПОД/ФТ некредитных финансовых организаций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письма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России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28.03.2014 № 23 и 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29.12.2014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25 «Обобщение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применения Федерального закона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противодействии легализации (отмыванию) доходов, полученных преступным путем, и финансированию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терроризма»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407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algn="just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r>
              <a:rPr lang="ru-RU" sz="28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типу клиента и (или) бенефициарного </a:t>
            </a: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владельца (1)</a:t>
            </a:r>
            <a:endParaRPr lang="ru-RU" sz="28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наличие у клиента и (или) бенефициарного владельца статуса лица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публичных должностных лиц,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должностных лиц публичных международных организаций,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лиц, замещающих (занимающих) государственные должности Российской Федерации,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должности членов Совета директоров Центрального банка Российской Федерации,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должности федеральной государственной службы, назначение на которые и освобождение от которых осуществляются Президентом Российской Федерации или Правительством Российской Федерации,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должности в Центральном банке Российской Федерации,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корпорациях и иных организациях, созданных Российской Федерацией на основании федеральных законов, включенные в перечни должностей, определяемые Президентом Российской Федерации;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52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algn="just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r>
              <a:rPr lang="ru-RU" sz="28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типу клиента и (или) бенефициарного </a:t>
            </a: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владельца (2)</a:t>
            </a:r>
            <a:endParaRPr lang="ru-RU" sz="28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0" y="1495539"/>
            <a:ext cx="10459268" cy="5813484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оснований полагать, что представленные клиентом документы и информация, в том числе в целях идентификации, являются недостоверными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принятое в отношении клиента решение об отказе в выполнении его распоряжения о совершении операции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финансово-хозяйственной деятельности клиента - юридического лица в открытых источниках информации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адреса юридического лица адреса, в отношении которого имеется информация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ФНС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расположении по такому адресу также иных юридических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3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algn="just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r>
              <a:rPr lang="ru-RU" sz="28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типу клиента и (или) бенефициарного </a:t>
            </a: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владельца (3)</a:t>
            </a:r>
            <a:endParaRPr lang="ru-RU" sz="28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404367"/>
            <a:ext cx="10231146" cy="564304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информации о представлении клиентом бухгалтерской отчетности с нулевыми показателями за последние четыре отчетных периода в случае, когда некредитной финансовой организации известно о совершении клиентом операций (сделок) с денежными средствами или иным имуществом;</a:t>
            </a: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 и (или) бенефициарного владельца в Перечень организаций и физических лиц;</a:t>
            </a: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клиента и (или) бенефициарного владельца клиента межведомственным координационным органом, осуществляющим функции по противодействию финансированию терроризма, решения о замораживании (блокировании) принадлежащих ему денежных средств или иного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1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132" y="972319"/>
            <a:ext cx="10225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algn="just">
              <a:defRPr/>
            </a:pPr>
            <a:r>
              <a:rPr lang="ru-RU" sz="2800" b="1" dirty="0" err="1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Страновой</a:t>
            </a:r>
            <a:r>
              <a:rPr lang="ru-RU" sz="28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риск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92400"/>
            <a:ext cx="10231146" cy="5544615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иностранном государстве (территории), в котором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клиент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(место нахождения или место жительства),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владелец клиента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(место жительства),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контрагент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 (место нахождения или место жительства),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(место нахождения)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банк, обслуживающий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клиента, свидетельствующей о том, что:</a:t>
            </a:r>
          </a:p>
          <a:p>
            <a:pPr marL="530225" lvl="1" indent="-265113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этого иностранного государства (территории) применяются международные санкции, одобренные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</a:p>
          <a:p>
            <a:pPr marL="530225" lvl="1" indent="-265113"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этого иностранного государства (территории) применяются специальные экономические меры в соответствии с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№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281-ФЗ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экономических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мерах»;</a:t>
            </a:r>
          </a:p>
          <a:p>
            <a:pPr marL="530225" lvl="1" indent="-265113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 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государств, которые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выполняют рекомендаций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ФАТФ;</a:t>
            </a:r>
          </a:p>
          <a:p>
            <a:pPr marL="530225" lvl="1" indent="-265113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отнесено международными организациями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государствам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финансирующим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поддерживающим террористическую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или к государствам с повышенным уровнем коррупции или преступной деятельности, или к государствам на в которых производятся/переправляются наркотические средства.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6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</a:t>
            </a:r>
            <a:r>
              <a:rPr lang="ru-RU" sz="24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связанный с проведением клиентом определенного вида </a:t>
            </a: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(1)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908422"/>
            <a:ext cx="10231146" cy="5112569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организации и содержанию тотализаторов и игорных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заведений,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и проведению лотерей, тотализаторов (взаимных пари) и иных основанных на риске игр, в том числе в электронной форме;</a:t>
            </a: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микрофинансовых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организаций;</a:t>
            </a: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ломбардов;</a:t>
            </a: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связанная с реализацией, в том числе комиссионной, предметов искусства, антиквариата, мебели, транспортных средств, предметов роскоши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связанная со скупкой, куплей-продажей драгоценных металлов, драгоценных камней, а также ювелирных изделий, содержащих драгоценные металлы и драгоценные камни, и лома таких изделий;</a:t>
            </a: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связанная с совершением сделок с недвижимым имуществом и (или) оказанием посреднических услуг при совершении сделок с недвижимым имуществом;</a:t>
            </a: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туроператорская и турагентская деятельность, а также иная деятельность по организации путешествий (туристская деятельность);</a:t>
            </a: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клиента, связанная с благотворительностью;</a:t>
            </a: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клиента, связанная с видами нерегулируемой некоммерческой деятельности;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0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</a:t>
            </a:r>
            <a:r>
              <a:rPr lang="ru-RU" sz="24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связанный с проведением клиентом определенного вида </a:t>
            </a: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(2)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908422"/>
            <a:ext cx="10231146" cy="5112569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клиента, связанная с интенсивным оборотом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наличности;</a:t>
            </a:r>
          </a:p>
          <a:p>
            <a:pPr marL="117475" lvl="1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клиента, связанная с производством оружия, или посредническая деятельность клиента по реализации оружия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17475" lvl="1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 резидентами государств (территорий), указанных в пунктах 2 и 3 приложения 1 к Указанию Банка России от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07.08.2003 № 1317-У;</a:t>
            </a:r>
          </a:p>
          <a:p>
            <a:pPr marL="117475" lvl="1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клиентом операций, являющихся в соответствии с ПВК по ПОД/ФТ операциями повышенной степени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легализации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полученных преступным путем, и финансирования терроризма, либо сделок, содержащих признаки,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необычных,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которым было принято решение о направлении сведений о них в уполномоченный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-325438" algn="just">
              <a:buFont typeface="Wingdings" panose="05000000000000000000" pitchFamily="2" charset="2"/>
              <a:buChar char="Ø"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8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управления риском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908422"/>
            <a:ext cx="10231146" cy="5112569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системы управления риском;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выявления и оценки риска;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присвоения, порядок и сроки пересмотра степени (уровня) риска;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учета и фиксирования результатов оценки степени (уровня) риска;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мероприятий по мониторингу, анализу и контролю за риском;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способов управления риском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мониторинга и анализа операций клиентов, относящихся к различным степеням (уровням) риска.</a:t>
            </a:r>
          </a:p>
          <a:p>
            <a:pPr marL="117475" lvl="1" indent="0" algn="just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6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22166" y="3307496"/>
            <a:ext cx="864906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r>
              <a:rPr lang="ru-RU" sz="36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ВЫЯВЛЕНИЯ ОПЕРАЦИЙ</a:t>
            </a:r>
            <a:endParaRPr lang="en-US" sz="36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endParaRPr lang="en-US" sz="3200" b="1" dirty="0" smtClean="0">
              <a:solidFill>
                <a:srgbClr val="631A4B"/>
              </a:solidFill>
              <a:latin typeface="PT Sans" pitchFamily="34" charset="-52"/>
            </a:endParaRPr>
          </a:p>
          <a:p>
            <a:pPr marL="628650">
              <a:defRPr/>
            </a:pPr>
            <a:endParaRPr lang="en-US" sz="2000" dirty="0" smtClean="0">
              <a:solidFill>
                <a:prstClr val="black"/>
              </a:solidFill>
              <a:latin typeface="PT Sans"/>
            </a:endParaRPr>
          </a:p>
          <a:p>
            <a:pPr marL="914400" indent="-285750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ru-RU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9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выявления операций (1)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62124" y="1908422"/>
            <a:ext cx="10303154" cy="5544617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признаков, указывающих на необычный характер сделки;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между сотрудниками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выявляющими операции, подлежащие обязательному контролю, и подозрительные операции, и ответственным сотрудником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должностном лице (должностных лицах)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принимающем (принимающих) решение об отнесении необычной операции к категории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подозрительных;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сроках принятия решений о квалификации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неквалификации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операции клиента в качестве подозрительной, а также порядок фиксирования принятого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документального фиксирования (в том числе способы фиксирования) сведений об операциях, подлежащих обязательному контролю, и операциях, в отношении которых возникают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подозрения;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информирования (при необходимости) руководителя некредитной финансовой организации о выявлении операции, подлежащей обязательному контролю, и подозрительной операции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lvl="1" indent="0" algn="just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выявления операций (2)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62124" y="1908422"/>
            <a:ext cx="10303154" cy="5544617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мерах, которые применяются некредитной финансовой организацией исходя из программы управления риском к клиентам, осуществляющим подозрительные операции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17475" lvl="1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операций, подлежащих обязательному контролю, и подозрительных операций (сделок), осуществляемых (заключаемых) с использованием современных технологий, позволяющих клиенту дистанционно совершать операции (заключать сделки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lvl="1" indent="0" algn="just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6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2800" b="1" dirty="0">
                <a:solidFill>
                  <a:srgbClr val="631A4B"/>
                </a:solidFill>
                <a:latin typeface="PT Sans"/>
              </a:rPr>
              <a:t>ВИДЫ НПФ в целях ПОД/ФТ</a:t>
            </a:r>
            <a:endParaRPr lang="en-US" sz="1400" b="1" dirty="0" smtClean="0">
              <a:solidFill>
                <a:srgbClr val="631A4B"/>
              </a:solidFill>
              <a:latin typeface="PT San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0966002"/>
              </p:ext>
            </p:extLst>
          </p:nvPr>
        </p:nvGraphicFramePr>
        <p:xfrm>
          <a:off x="234131" y="1836414"/>
          <a:ext cx="10225137" cy="5534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3"/>
                <a:gridCol w="5667646"/>
                <a:gridCol w="2231984"/>
                <a:gridCol w="1677434"/>
              </a:tblGrid>
              <a:tr h="4203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Предельное значение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Микропредприятие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предприятие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Суммарная доля участия в уставном капитале организации РФ, субъектов РФ, муниципальных образований, иностранных, общественных, религиозных организаций, фондов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4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Суммарная доля участия в уставном капитале организации других организаций, не являющихся субъектами малого и среднего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предпринимательства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численность работников за предшествующий календарный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человек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человек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42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Выручка от реализации товаров (работ, услуг) без учета НДС за предшествующий календарный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млн руб.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млн руб.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103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выявления операций (3)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62124" y="1692399"/>
            <a:ext cx="10369152" cy="5760641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 между подразделениями (сотрудниками подразделений) некредитной финансовой организации по выявлению и представлению сведений об операциях, подлежащих обязательному контролю, и подозрительных операциях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направления сотрудниками, выявляющими операции, подлежащие обязательному контролю, и необычные операции (сделки), в отношении которых возникают подозрения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ответственному сотруднику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выявленной операции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при оценке соответствия операции признакам операций, подлежащих обязательному контролю, или установленным ПВК по ПОД/ФТ признакам, указывающим на необычный характер операций, выполняемых сотрудниками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которых возложена обязанность по выявлению таких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(принимаемые некредитной финансовой организацией меры) при проведении углубленной проверки документов и информации о клиенте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lvl="1" indent="0" algn="just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8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Правомерность квалификации операции 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62124" y="1620391"/>
            <a:ext cx="10369152" cy="5832650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475" lvl="1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сомнений сотрудник, выявивший операцию, составляет сообщение (и передает его ответственному сотруднику) содержащее сведения о :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операции: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дате, сумме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 (лицах), участвующем (участвующих) в операции (стороны по операции);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возникших затруднениях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квалификации операции как операции, подлежащей обязательному контролю, или причины, по которым операция квалифицируется как операция, в отношении которой возникают подозрения, что она осуществляется в целях легализации (отмывания) доходов, полученных преступным путем, или финансирования терроризма;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сотруднике некредитной финансовой организации, составившем сообщение об операции, его подпись (собственноручная, электронная или ее аналог, установленный некредитной финансовой организацией);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сообщения об операции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 решении ответственного сотрудника (руководителя Фонда), принятом в отношении сообщения об операции, с указанием даты принятия решения и его подпись </a:t>
            </a: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lvl="1" indent="0" algn="just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1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22166" y="2476499"/>
            <a:ext cx="864906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r>
              <a:rPr lang="ru-RU" sz="36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 ЗАМОРАЖИВАНИЮ (БЛОКИРОВАНИЮ) ДЕНЕЖНЫХ СРЕДСТВ И ИНОГО ИМУЩЕСТВА И ПРОВЕДЕНИЮ ПРОВЕРКИ</a:t>
            </a:r>
            <a:endParaRPr lang="en-US" sz="36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endParaRPr lang="en-US" sz="3200" b="1" dirty="0" smtClean="0">
              <a:solidFill>
                <a:srgbClr val="631A4B"/>
              </a:solidFill>
              <a:latin typeface="PT Sans" pitchFamily="34" charset="-52"/>
            </a:endParaRPr>
          </a:p>
          <a:p>
            <a:pPr marL="628650">
              <a:defRPr/>
            </a:pPr>
            <a:endParaRPr lang="en-US" sz="2000" dirty="0" smtClean="0">
              <a:solidFill>
                <a:prstClr val="black"/>
              </a:solidFill>
              <a:latin typeface="PT Sans"/>
            </a:endParaRPr>
          </a:p>
          <a:p>
            <a:pPr marL="914400" indent="-285750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ru-RU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6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замораживания (1)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62124" y="1620391"/>
            <a:ext cx="10369152" cy="5832650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1325" lvl="1" indent="-323850" algn="just">
              <a:buNone/>
              <a:tabLst>
                <a:tab pos="441325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порядок получения информации, размещаемой на официальном сайте уполномоченного органа в информационно-коммуникационной сети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«Интернет»;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порядок применения мер по замораживанию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 иного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порядок фиксирования информации о примененных мерах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замораживанию денежных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или иного имущества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 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сведения о клиенте; основания применения мер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замораживанию;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и время применения мер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замораживанию;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имущества клиента, в отношении которого применены меры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замораживанию,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идентифицирующих признаков такого имущества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положения о порядке и периодичности проведения проверки наличия среди своих клиентов лиц, в отношении которых применены либо должны применяться меры по замораживанию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 способах фиксирования результатов проведенной проверки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порядок учета и фиксирования информации о выданных денежных средствах физическим лицам, включенным в перечень организаций и физических лиц, в отношении которых имеются сведения об их причастности к экстремистской деятельности или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терроризму;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lvl="1" indent="0" algn="just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15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замораживания (2)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62124" y="1620391"/>
            <a:ext cx="10369152" cy="5832650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1325" lvl="1" indent="-323850" algn="just">
              <a:buFont typeface="Arial" panose="020B0604020202020204" pitchFamily="34" charset="0"/>
              <a:buChar char="•"/>
              <a:tabLst>
                <a:tab pos="441325" algn="l"/>
              </a:tabLs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информирования клиента о неосуществлении операции с денежными средствами или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иным имуществом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 в связи с наличием сведений о его причастности к экстремистской деятельности или терроризму;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порядок информирования уполномоченного органа о принятых мерах по замораживанию денежных средств или иного имущества клиента, а также о результатах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прекращения действия мер по замораживанию (блокированию) денежных средств или иного имущества клиента при наличии у некредитной финансовой организации информации об исключении сведений о таком клиенте из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lvl="1" indent="0" algn="just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1528" lvl="1" indent="0" algn="just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замораживания (3)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62124" y="1620391"/>
            <a:ext cx="10369152" cy="5832650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1325" lvl="1" indent="-323850" algn="just"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определении лиц, осуществляющих доступ к информации уполномоченного органа и ее получение, порядок и периодичность доступа к информации уполномоченного органа и ее получения, включая фиксирование времени и даты ее получения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41325" lvl="1" indent="-323850" algn="just">
              <a:buFont typeface="Arial" panose="020B0604020202020204" pitchFamily="34" charset="0"/>
              <a:buChar char="•"/>
              <a:tabLst>
                <a:tab pos="441325" algn="l"/>
              </a:tabLst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положения о лицах, уполномоченных применять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Фонде меры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замораживанию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 иного имущества, о лицах, уполномоченных проводить проверку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положение об определении лиц, уполномоченных выявлять среди клиентов организации и физических лиц, в отношении денежных средств или иного имущества которых должны быть применены меры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замораживанию,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информации уполномоченного органа, а также порядок взаимодействия указанных лиц с лицами, полномочными применять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Фонде такие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lvl="1" indent="-323850" algn="just">
              <a:buNone/>
              <a:tabLst>
                <a:tab pos="441325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порядок доведения информации о результатах проведенной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Фонде,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филиалах, проверки и информации о принятых мерах по замораживанию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или иного имущества клиента до руководителя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Фонда;</a:t>
            </a:r>
          </a:p>
          <a:p>
            <a:pPr marL="441325" lvl="1" indent="-323850" algn="just">
              <a:buNone/>
              <a:tabLst>
                <a:tab pos="441325" algn="l"/>
              </a:tabLs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lvl="1" indent="0" algn="just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4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22166" y="2476499"/>
            <a:ext cx="864906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r>
              <a:rPr lang="ru-RU" sz="36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ОРГШАНИЗАЦИИ РАБОТЫ ПО ОТКАЗУ В ВЫПОЛНЕНИИ РАСПОРЯЖЕНИЯ КЛИЕНТА О СОВЕРШЕНИИ ОПЕРАЦИИ</a:t>
            </a:r>
            <a:endParaRPr lang="en-US" sz="36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lvl="2" algn="ctr">
              <a:spcAft>
                <a:spcPts val="1200"/>
              </a:spcAft>
              <a:tabLst>
                <a:tab pos="3317875" algn="l"/>
              </a:tabLst>
              <a:defRPr/>
            </a:pPr>
            <a:endParaRPr lang="en-US" sz="3200" b="1" dirty="0" smtClean="0">
              <a:solidFill>
                <a:srgbClr val="631A4B"/>
              </a:solidFill>
              <a:latin typeface="PT Sans" pitchFamily="34" charset="-52"/>
            </a:endParaRPr>
          </a:p>
          <a:p>
            <a:pPr marL="628650">
              <a:defRPr/>
            </a:pPr>
            <a:endParaRPr lang="en-US" sz="2000" dirty="0" smtClean="0">
              <a:solidFill>
                <a:prstClr val="black"/>
              </a:solidFill>
              <a:latin typeface="PT Sans"/>
            </a:endParaRPr>
          </a:p>
          <a:p>
            <a:pPr marL="914400" indent="-285750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ru-RU" dirty="0">
              <a:solidFill>
                <a:prstClr val="black"/>
              </a:solidFill>
              <a:latin typeface="PT Sans"/>
            </a:endParaRPr>
          </a:p>
          <a:p>
            <a:pPr marL="896938" indent="-268288"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9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72319"/>
            <a:ext cx="1069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организации работы по отказу</a:t>
            </a:r>
            <a:endParaRPr lang="ru-RU" sz="2400" b="1" dirty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62124" y="1620391"/>
            <a:ext cx="10369152" cy="5832650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оснований для отказа в выполнении распоряжения клиента о совершении операции, установленный некредитной финансовой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организацией;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tabLst>
                <a:tab pos="441325" algn="l"/>
              </a:tabLst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факторах, влияющих на принятие решения об отказе от проведения операции, сформулированные с учетом программы управления риском и программы выявления операций, а также специфики деятельности Фонда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определении лиц, уполномоченных принимать решения об отказе, а также порядок принятия и исполнения Фондом таких решений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информирования клиента о принятом решении об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и фиксирования информации о случаях отказа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основаниях принятия решений об отказе.</a:t>
            </a:r>
          </a:p>
        </p:txBody>
      </p:sp>
    </p:spTree>
    <p:extLst>
      <p:ext uri="{BB962C8B-B14F-4D97-AF65-F5344CB8AC3E}">
        <p14:creationId xmlns:p14="http://schemas.microsoft.com/office/powerpoint/2010/main" xmlns="" val="26948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6620" y="5203998"/>
            <a:ext cx="345638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baseline="30000" dirty="0" err="1">
                <a:solidFill>
                  <a:prstClr val="white"/>
                </a:solidFill>
                <a:latin typeface="PT Sans" pitchFamily="34" charset="-52"/>
              </a:rPr>
              <a:t>Mannerheimintie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 16 A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4</a:t>
            </a:r>
          </a:p>
          <a:p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FIN-00100, Helsinki </a:t>
            </a:r>
          </a:p>
          <a:p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+358 (0) 20</a:t>
            </a:r>
            <a:r>
              <a:rPr lang="ru-RU" sz="2000" baseline="300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7346</a:t>
            </a:r>
            <a:r>
              <a:rPr lang="ru-RU" sz="2000" baseline="300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490</a:t>
            </a:r>
            <a:endParaRPr lang="en-US" sz="2000" baseline="300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6620" y="4038605"/>
            <a:ext cx="4248472" cy="91307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Россия, 191186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,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 Санкт-Петербург</a:t>
            </a:r>
            <a:endParaRPr lang="en-US" sz="2000" baseline="30000" dirty="0">
              <a:solidFill>
                <a:prstClr val="white"/>
              </a:solidFill>
              <a:latin typeface="PT Sans" pitchFamily="34" charset="-52"/>
            </a:endParaRPr>
          </a:p>
          <a:p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ул. Итальянская, д. 17</a:t>
            </a:r>
            <a:endParaRPr lang="en-US" sz="2000" baseline="30000" dirty="0">
              <a:solidFill>
                <a:prstClr val="white"/>
              </a:solidFill>
              <a:latin typeface="PT Sans" pitchFamily="34" charset="-52"/>
            </a:endParaRPr>
          </a:p>
          <a:p>
            <a:r>
              <a:rPr lang="ru-RU" sz="2000" baseline="30000" dirty="0" smtClean="0">
                <a:solidFill>
                  <a:prstClr val="white"/>
                </a:solidFill>
                <a:latin typeface="PT Sans" pitchFamily="34" charset="-52"/>
              </a:rPr>
              <a:t>Бутик-офис 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центр «Пассаж / </a:t>
            </a:r>
            <a:r>
              <a:rPr lang="ru-RU" sz="2000" baseline="30000" dirty="0" smtClean="0">
                <a:solidFill>
                  <a:prstClr val="white"/>
                </a:solidFill>
                <a:latin typeface="PT Sans" pitchFamily="34" charset="-52"/>
              </a:rPr>
              <a:t>Итальянская 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17»</a:t>
            </a:r>
            <a:endParaRPr lang="en-US" sz="2000" baseline="30000" dirty="0">
              <a:solidFill>
                <a:prstClr val="white"/>
              </a:solidFill>
              <a:latin typeface="PT Sans" pitchFamily="34" charset="-52"/>
            </a:endParaRPr>
          </a:p>
          <a:p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+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7 812 346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79</a:t>
            </a:r>
            <a:r>
              <a:rPr lang="ru-RU" sz="2000" baseline="300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90</a:t>
            </a:r>
            <a:endParaRPr lang="ru-RU" sz="2000" baseline="300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6620" y="2895130"/>
            <a:ext cx="3168352" cy="91307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Россия, 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127006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,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Москва</a:t>
            </a:r>
          </a:p>
          <a:p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ул. </a:t>
            </a:r>
            <a:r>
              <a:rPr lang="ru-RU" sz="2000" baseline="30000" dirty="0" err="1">
                <a:solidFill>
                  <a:prstClr val="white"/>
                </a:solidFill>
                <a:latin typeface="PT Sans" pitchFamily="34" charset="-52"/>
              </a:rPr>
              <a:t>Долгоруковская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, д. 7 </a:t>
            </a:r>
          </a:p>
          <a:p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БЦ «Садовая Плаза»</a:t>
            </a:r>
            <a:endParaRPr lang="en-US" sz="2000" baseline="30000" dirty="0">
              <a:solidFill>
                <a:prstClr val="white"/>
              </a:solidFill>
              <a:latin typeface="PT Sans" pitchFamily="34" charset="-52"/>
            </a:endParaRPr>
          </a:p>
          <a:p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+7 495 970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10</a:t>
            </a:r>
            <a:r>
              <a:rPr lang="ru-RU" sz="2000" baseline="300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90</a:t>
            </a:r>
            <a:endParaRPr lang="ru-RU" sz="2000" baseline="300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0516" y="5327108"/>
            <a:ext cx="93610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ru-RU" sz="3600" baseline="30000" dirty="0" smtClean="0">
                <a:solidFill>
                  <a:prstClr val="white"/>
                </a:solidFill>
                <a:latin typeface="PT Sans" pitchFamily="34" charset="-52"/>
              </a:rPr>
              <a:t>ФИН</a:t>
            </a:r>
            <a:r>
              <a:rPr lang="en-US" sz="3600" baseline="300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90516" y="4284687"/>
            <a:ext cx="93610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ru-RU" sz="3600" baseline="30000" dirty="0" smtClean="0">
                <a:solidFill>
                  <a:prstClr val="white"/>
                </a:solidFill>
                <a:latin typeface="PT Sans" pitchFamily="34" charset="-52"/>
              </a:rPr>
              <a:t>СПБ</a:t>
            </a:r>
            <a:endParaRPr lang="en-US" sz="3600" baseline="30000" dirty="0" smtClean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0516" y="3177257"/>
            <a:ext cx="93610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aseline="30000" dirty="0" smtClean="0">
                <a:solidFill>
                  <a:prstClr val="white"/>
                </a:solidFill>
                <a:latin typeface="PT Sans" pitchFamily="34" charset="-52"/>
              </a:rPr>
              <a:t>МСК</a:t>
            </a:r>
            <a:endParaRPr lang="en-US" sz="3600" baseline="30000" dirty="0" smtClean="0">
              <a:solidFill>
                <a:prstClr val="white"/>
              </a:solidFill>
              <a:latin typeface="PT Sans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5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ПВК по ПОД/ФТ</a:t>
            </a:r>
            <a:r>
              <a:rPr lang="en-US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en-US" sz="1400" b="1" dirty="0" smtClean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 законодательства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в сфере ПОД/ФТ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 эффективности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ПОД/ФТ на уровне, достаточном для управления риском легализации (отмывания) доходов, полученных преступным путем, и финансирования терроризма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вовлечения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НПФ, 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и сотрудников в осуществление легализации (отмывания) доходов, полученных преступным путем, и финансирование терроризма.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932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28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содержание ПВК:</a:t>
            </a:r>
            <a:endParaRPr lang="en-US" sz="1400" b="1" dirty="0" smtClean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 НФО;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 продуктов (услуг), предоставляемых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 клиентам;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риска легализации (отмывания) доходов, полученных преступным путем, и финансирования терроризма.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582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2800" b="1" dirty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содержание ПВК:</a:t>
            </a:r>
            <a:endParaRPr lang="en-US" sz="1400" b="1" dirty="0" smtClean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ПВК по ПОД/ФТ, внесения изменений в ПВК по ПОД/ФТ, их согласования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подразделениями НПФ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 подразделений) и утверждения определяется внутренними документами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НПФ.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056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118" y="972319"/>
            <a:ext cx="9818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2800" b="1" dirty="0" smtClean="0">
                <a:solidFill>
                  <a:srgbClr val="631A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обеспечено:</a:t>
            </a:r>
            <a:endParaRPr lang="en-US" sz="1400" b="1" dirty="0" smtClean="0">
              <a:solidFill>
                <a:srgbClr val="631A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34132" y="1649427"/>
            <a:ext cx="10225136" cy="5659596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процедур управления риском легализации (отмывания) доходов, полученных преступным путем, и финансирования терроризма;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документальное фиксирование сведений (информации) по вопросам ПОД/ФТ;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конфиденциальности сведений о мерах, принимаемых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организацией в целях ПОД/ФТ;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направление сведений (информации) по вопросам ПОД/ФТ в уполномоченный орган.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88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26316</TotalTime>
  <Words>3344</Words>
  <Application>Microsoft Office PowerPoint</Application>
  <PresentationFormat>Произвольный</PresentationFormat>
  <Paragraphs>598</Paragraphs>
  <Slides>58</Slides>
  <Notes>56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achaykina</dc:creator>
  <cp:lastModifiedBy>napf</cp:lastModifiedBy>
  <cp:revision>2084</cp:revision>
  <cp:lastPrinted>2014-08-04T14:24:24Z</cp:lastPrinted>
  <dcterms:created xsi:type="dcterms:W3CDTF">2012-06-11T08:41:04Z</dcterms:created>
  <dcterms:modified xsi:type="dcterms:W3CDTF">2015-04-27T15:26:44Z</dcterms:modified>
</cp:coreProperties>
</file>