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333" r:id="rId4"/>
    <p:sldId id="327" r:id="rId5"/>
    <p:sldId id="329" r:id="rId6"/>
    <p:sldId id="328" r:id="rId7"/>
    <p:sldId id="330" r:id="rId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Стулова Мария Александровна" initials="СМА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203C94"/>
    <a:srgbClr val="00923F"/>
    <a:srgbClr val="17375E"/>
    <a:srgbClr val="0033CC"/>
    <a:srgbClr val="000099"/>
    <a:srgbClr val="0000CC"/>
    <a:srgbClr val="0066FF"/>
    <a:srgbClr val="1C4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460" autoAdjust="0"/>
  </p:normalViewPr>
  <p:slideViewPr>
    <p:cSldViewPr>
      <p:cViewPr>
        <p:scale>
          <a:sx n="80" d="100"/>
          <a:sy n="80" d="100"/>
        </p:scale>
        <p:origin x="-16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r">
              <a:defRPr sz="1300"/>
            </a:lvl1pPr>
          </a:lstStyle>
          <a:p>
            <a:fld id="{2C574C60-A574-4072-B0A8-E9E48DE7FE0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r">
              <a:defRPr sz="1300"/>
            </a:lvl1pPr>
          </a:lstStyle>
          <a:p>
            <a:fld id="{4AFDABF3-DBB0-4451-982E-97DB73B39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50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r">
              <a:defRPr sz="1300"/>
            </a:lvl1pPr>
          </a:lstStyle>
          <a:p>
            <a:fld id="{C71F2D7C-5EBC-4B3E-84EE-86CDBE16C836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71" tIns="47487" rIns="94971" bIns="474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690271"/>
            <a:ext cx="5438140" cy="4443412"/>
          </a:xfrm>
          <a:prstGeom prst="rect">
            <a:avLst/>
          </a:prstGeom>
        </p:spPr>
        <p:txBody>
          <a:bodyPr vert="horz" lIns="94971" tIns="47487" rIns="94971" bIns="4748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r">
              <a:defRPr sz="1300"/>
            </a:lvl1pPr>
          </a:lstStyle>
          <a:p>
            <a:fld id="{F4823FE4-0D52-4569-84F5-2885BDB06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1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342A-6A74-426F-9D77-7F21354B8A66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0C57-53C4-45FA-833D-52A9223C9733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AC02-2B74-401F-9D99-B91889ECDCF6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D0C-7509-49FF-948B-CCE63A128E2F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264F-E3B9-4C3E-9A88-9FD3F2898764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60A4-F88D-49C2-B7A2-D07750DF548C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2A1F-F400-4104-B91C-28DA77882FC6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63A4-B738-4862-BDF8-7E055F3D357D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4D8-0845-4A63-BB07-0D20BA29257E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4E2C-1AEA-4DAA-B7A5-C36383487059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49B1-137D-44AD-85F3-D12D9DB2E2FE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9856-DE9A-442C-B0B0-89AD7935D6D4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568952" cy="396044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3399"/>
                </a:solidFill>
              </a:rPr>
              <a:t>Предложения к Законопроекту </a:t>
            </a:r>
            <a:br>
              <a:rPr lang="ru-RU" sz="3200" b="1" dirty="0" smtClean="0">
                <a:solidFill>
                  <a:srgbClr val="003399"/>
                </a:solidFill>
              </a:rPr>
            </a:br>
            <a:r>
              <a:rPr lang="ru-RU" sz="3200" b="1" dirty="0" smtClean="0">
                <a:solidFill>
                  <a:srgbClr val="003399"/>
                </a:solidFill>
              </a:rPr>
              <a:t>о расширении сферы применения Банком России мотивированного суждения</a:t>
            </a:r>
            <a:br>
              <a:rPr lang="ru-RU" sz="3200" b="1" dirty="0" smtClean="0">
                <a:solidFill>
                  <a:srgbClr val="003399"/>
                </a:solidFill>
              </a:rPr>
            </a:br>
            <a:r>
              <a:rPr lang="ru-RU" sz="3200" b="1" dirty="0" smtClean="0">
                <a:solidFill>
                  <a:srgbClr val="003399"/>
                </a:solidFill>
              </a:rPr>
              <a:t>(</a:t>
            </a:r>
            <a:r>
              <a:rPr lang="ru-RU" sz="3200" b="1" dirty="0">
                <a:solidFill>
                  <a:srgbClr val="003399"/>
                </a:solidFill>
              </a:rPr>
              <a:t>Концепция </a:t>
            </a:r>
            <a:r>
              <a:rPr lang="ru-RU" sz="3200" b="1" dirty="0" smtClean="0">
                <a:solidFill>
                  <a:srgbClr val="003399"/>
                </a:solidFill>
              </a:rPr>
              <a:t>)</a:t>
            </a:r>
            <a:endParaRPr lang="ru-RU" sz="3200" b="1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5301208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</a:rPr>
              <a:t>Согласованная позиция НАПФ-АНПФ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8388424" cy="114300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  <a:t>РЕЗЮМЕ</a:t>
            </a:r>
            <a:endParaRPr lang="ru-RU" sz="2800" b="1" dirty="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9572" y="908720"/>
            <a:ext cx="7704856" cy="48860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В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связи с неизбежностью замены концепции «</a:t>
            </a:r>
            <a:r>
              <a:rPr lang="ru-RU" sz="1800" dirty="0" err="1" smtClean="0">
                <a:solidFill>
                  <a:srgbClr val="003399"/>
                </a:solidFill>
                <a:latin typeface="+mj-lt"/>
                <a:cs typeface="Arial" pitchFamily="34" charset="0"/>
              </a:rPr>
              <a:t>аффилированности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» на концепцию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itchFamily="34" charset="0"/>
              </a:rPr>
              <a:t>«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связанности/мотивированного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itchFamily="34" charset="0"/>
              </a:rPr>
              <a:t>суждения»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предлагаем сформированную позицию НАПФ и АНПФ по Законопроекту, направленную на:</a:t>
            </a:r>
          </a:p>
          <a:p>
            <a:pPr marL="0" indent="0" algn="just">
              <a:buNone/>
            </a:pPr>
            <a:endParaRPr lang="ru-RU" sz="1800" dirty="0" smtClean="0">
              <a:solidFill>
                <a:srgbClr val="003399"/>
              </a:solidFill>
              <a:latin typeface="+mj-lt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ru-RU" sz="1800" dirty="0" smtClean="0">
                <a:solidFill>
                  <a:srgbClr val="003399"/>
                </a:solidFill>
              </a:rPr>
              <a:t>Исключение требования к УК по пенсионным накоплениям в части «</a:t>
            </a:r>
            <a:r>
              <a:rPr lang="ru-RU" sz="1800" dirty="0" err="1" smtClean="0">
                <a:solidFill>
                  <a:srgbClr val="003399"/>
                </a:solidFill>
              </a:rPr>
              <a:t>аффилированности</a:t>
            </a:r>
            <a:r>
              <a:rPr lang="ru-RU" sz="1800" dirty="0" smtClean="0">
                <a:solidFill>
                  <a:srgbClr val="003399"/>
                </a:solidFill>
              </a:rPr>
              <a:t>/связанности».</a:t>
            </a:r>
          </a:p>
          <a:p>
            <a:pPr>
              <a:buAutoNum type="arabicPeriod"/>
            </a:pPr>
            <a:r>
              <a:rPr lang="ru-RU" sz="1800" dirty="0" smtClean="0">
                <a:solidFill>
                  <a:srgbClr val="003399"/>
                </a:solidFill>
              </a:rPr>
              <a:t>Включение ряда «технических» предложений 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получение отсрочки не менее 2-3 лет для полного внедрения новаций в отношении ограничений на  инвестирование/размещение в активы связанных лиц;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конкретизацию отдельных положений на уровне закона для исключения субъективизма при применения мотивированного суждения. </a:t>
            </a:r>
            <a:endParaRPr lang="ru-RU" sz="1800" dirty="0">
              <a:solidFill>
                <a:srgbClr val="003399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5760"/>
            <a:ext cx="8676456" cy="1215008"/>
          </a:xfrm>
        </p:spPr>
        <p:txBody>
          <a:bodyPr anchor="t"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  <a:t>ИСКЛЮЧЕНИЕ УК ИЗ КОНЦЕПЦИИ</a:t>
            </a:r>
            <a:b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</a:br>
            <a: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  <a:t>АФФИЛИРОВАННОСТИ/СВЯЗАННОСТИ</a:t>
            </a:r>
            <a:endParaRPr lang="ru-RU" sz="2800" b="1" dirty="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904" y="1268760"/>
            <a:ext cx="8270576" cy="45365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ПРЕДЛОЖЕНИЕ № 1: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Отменить запрет на доверительное управление средствами пенсионных накоплений аффилированными (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связанными) компаниями</a:t>
            </a: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ОБОСНОВАНИЕ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marL="914400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90% НПФ являются частью устойчивых и эффективных бизнес-моделей в составе крупных банковских и инвестиционных групп;</a:t>
            </a:r>
          </a:p>
          <a:p>
            <a:pPr marL="914400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cs typeface="Arial" panose="020B0604020202020204" pitchFamily="34" charset="0"/>
              </a:rPr>
              <a:t>риск недобросовестных действий управляется фидуциарной ответственностью;</a:t>
            </a:r>
          </a:p>
          <a:p>
            <a:pPr marL="914400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cs typeface="Arial" panose="020B0604020202020204" pitchFamily="34" charset="0"/>
              </a:rPr>
              <a:t>может возникнуть риск повторения Московского кольца (снижение прозрачности,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транзакционные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риски и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издержки);</a:t>
            </a: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914400" lvl="2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позитивный опыт отсутствия ограничения по </a:t>
            </a:r>
            <a:r>
              <a:rPr lang="ru-RU" sz="1800" dirty="0" err="1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аффилированности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 для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доверительного управлениями пенсионными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резервами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ru-RU" sz="1800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ru-RU" sz="1800" dirty="0" smtClean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Font typeface="+mj-lt"/>
              <a:buAutoNum type="arabicPeriod"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Font typeface="+mj-lt"/>
              <a:buAutoNum type="arabicPeriod"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Font typeface="+mj-lt"/>
              <a:buAutoNum type="arabicPeriod"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	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8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CDE39D5-A925-4F47-B40D-DE52B57A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09BE8A5F-01A7-417D-86AC-365EC1DC7909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ОТСРОЧКА ДЛЯ «СВЯЗАННОСТИ»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E306D3A-E443-4074-AF8F-27B26A9C59D9}"/>
              </a:ext>
            </a:extLst>
          </p:cNvPr>
          <p:cNvSpPr/>
          <p:nvPr/>
        </p:nvSpPr>
        <p:spPr>
          <a:xfrm>
            <a:off x="719572" y="1143759"/>
            <a:ext cx="7704856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 2: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Отсрочить введение концепции «связанности»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для инвестирования/размещения в активы связанных лиц на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три года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ОБОСНОВАНИЕ:</a:t>
            </a:r>
          </a:p>
          <a:p>
            <a:pPr marL="625475" indent="-625475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	-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требуется время для более точного и полного определения «связанности» (см. 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№3);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marL="625475" indent="-625475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	- внедрение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«связанности» в короткий промежуток времени вызовет глобальное переустройство рынка, изменение бизнес-моделей и инвестиционной привлекательности, обусловит значительные издержки для пенсионной отрасли и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клиентов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в текущих кризисных условиях;</a:t>
            </a:r>
          </a:p>
          <a:p>
            <a:pPr marL="625475" indent="-625475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	-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ограничения ведения бизнеса в условиях </a:t>
            </a:r>
            <a:r>
              <a:rPr lang="en-US" dirty="0">
                <a:solidFill>
                  <a:srgbClr val="003399"/>
                </a:solidFill>
                <a:cs typeface="Arial" panose="020B0604020202020204" pitchFamily="34" charset="0"/>
              </a:rPr>
              <a:t>COVID-19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не позволяют оперативно </a:t>
            </a:r>
            <a:r>
              <a:rPr lang="ru-RU" dirty="0" smtClean="0">
                <a:solidFill>
                  <a:srgbClr val="003399"/>
                </a:solidFill>
              </a:rPr>
              <a:t> разработать и внедрить требуемый контроль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46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A005018-72D3-40B4-A7BD-49AC31CD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C9873FE-29B5-426B-9E36-A156533B0905}"/>
              </a:ext>
            </a:extLst>
          </p:cNvPr>
          <p:cNvSpPr/>
          <p:nvPr/>
        </p:nvSpPr>
        <p:spPr>
          <a:xfrm>
            <a:off x="395536" y="1268760"/>
            <a:ext cx="82912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 3: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Дать чёткие и конкретные критерии связанности на уровне закона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ОБОСНОВАНИЕ:</a:t>
            </a:r>
          </a:p>
          <a:p>
            <a:pPr marL="895350" indent="-895350"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в целях соответствия ст. 53.2. ГК РФ признаки связанности должны определяться законом, а не нормативным актом Банка России;</a:t>
            </a:r>
          </a:p>
          <a:p>
            <a:pPr indent="808038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- четкость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и конкретность критериев определения «связанности» должна 	соответствовать аналогичным критериям для кредитных организаций 	или налоговых правоотношений, или МСФО;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определить ясные правила игры и обеспечить стабильность ведения 	бизнеса;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избежать субъективизма и расширительного толкования в 	правоприменительной практике концепции «связанности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».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77515D29-87A7-4712-BC5D-4DEF2773D9C5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СТАТУС КОНЦЕПЦИИ «СВЯЗАННОСТИ»</a:t>
            </a:r>
          </a:p>
        </p:txBody>
      </p:sp>
    </p:spTree>
    <p:extLst>
      <p:ext uri="{BB962C8B-B14F-4D97-AF65-F5344CB8AC3E}">
        <p14:creationId xmlns:p14="http://schemas.microsoft.com/office/powerpoint/2010/main" val="38873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E1E91205-39A9-4214-BA45-30062DFF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156D7B8-05DC-4142-911D-2B168EFC8E8B}"/>
              </a:ext>
            </a:extLst>
          </p:cNvPr>
          <p:cNvSpPr/>
          <p:nvPr/>
        </p:nvSpPr>
        <p:spPr>
          <a:xfrm>
            <a:off x="323528" y="1382286"/>
            <a:ext cx="8363272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 4: Ограничения сделок по инвестированию/размещению в активы связанных сторон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на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законодательном уровне должны содержать конкретные условия и пределы ограничений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ОБОСНОВАНИЕ: </a:t>
            </a:r>
          </a:p>
          <a:p>
            <a:pPr marL="722313" indent="-269875"/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-   «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связанность» сама по себе </a:t>
            </a:r>
            <a:r>
              <a:rPr lang="ru-RU" dirty="0" smtClean="0">
                <a:solidFill>
                  <a:srgbClr val="003399"/>
                </a:solidFill>
              </a:rPr>
              <a:t>не означает, что приобретаемый актив является не качественным, поэтому в законе необходим механизм, 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определяющий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условия, при которых такие сделки допустимы;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риск недобросовестных действий управляется фидуциарной ответственностью;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по факту обходится с помощью посредников, усложняя контроль и создавая дополнительные транзакционные риски и издержки  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8EBF332D-F319-4330-80CA-3FCA2B322616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СДЕЛКИ СО СВЯЗАННЫМИ ЛИЦАМИ</a:t>
            </a:r>
          </a:p>
        </p:txBody>
      </p:sp>
    </p:spTree>
    <p:extLst>
      <p:ext uri="{BB962C8B-B14F-4D97-AF65-F5344CB8AC3E}">
        <p14:creationId xmlns:p14="http://schemas.microsoft.com/office/powerpoint/2010/main" val="414479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B0EDEB9-504D-46FB-B4F3-B01737AA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24CBEDD-FD4B-4629-9C36-B2825171DB59}"/>
              </a:ext>
            </a:extLst>
          </p:cNvPr>
          <p:cNvSpPr/>
          <p:nvPr/>
        </p:nvSpPr>
        <p:spPr>
          <a:xfrm>
            <a:off x="318356" y="1412776"/>
            <a:ext cx="850728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ПРЕДЛОЖЕНИЕ № 5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: Уточнить понятие индивидуальных предельных значений обязательных нормативов, установить на законодательном уровне перечень обязательных 	нормативов и критерии их установления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ОБОСНОВАНИЕ: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устранить неясность и сузить рамки отклонений от «центральных 	значений»;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уменьшить неопределенность для ведения бизнеса участниками рынка 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избежать субъективизма и снизить коррупциогенность при установлении 	индивидуальных предельных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значений.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E8EE380-C77B-4E32-B9A2-C93072E7C1B4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ОБЯЗАТЕЛЬНЫЕ НОРМАТИВЫ</a:t>
            </a:r>
          </a:p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требования к собственным средствам</a:t>
            </a:r>
          </a:p>
        </p:txBody>
      </p:sp>
    </p:spTree>
    <p:extLst>
      <p:ext uri="{BB962C8B-B14F-4D97-AF65-F5344CB8AC3E}">
        <p14:creationId xmlns:p14="http://schemas.microsoft.com/office/powerpoint/2010/main" val="7212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93944</TotalTime>
  <Words>242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Предложения к Законопроекту  о расширении сферы применения Банком России мотивированного суждения (Концепция )</vt:lpstr>
      <vt:lpstr>РЕЗЮМЕ</vt:lpstr>
      <vt:lpstr>ИСКЛЮЧЕНИЕ УК ИЗ КОНЦЕПЦИИ АФФИЛИРОВАННОСТИ/СВЯЗАННОСТИ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 Некрасов</dc:creator>
  <cp:lastModifiedBy>Алпеева Александра Юрьевна</cp:lastModifiedBy>
  <cp:revision>1914</cp:revision>
  <dcterms:created xsi:type="dcterms:W3CDTF">2014-04-17T02:59:45Z</dcterms:created>
  <dcterms:modified xsi:type="dcterms:W3CDTF">2020-04-28T13:42:46Z</dcterms:modified>
</cp:coreProperties>
</file>